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  <p:sldMasterId id="2147483756" r:id="rId2"/>
    <p:sldMasterId id="2147483768" r:id="rId3"/>
    <p:sldMasterId id="2147483780" r:id="rId4"/>
    <p:sldMasterId id="2147483792" r:id="rId5"/>
  </p:sldMasterIdLst>
  <p:notesMasterIdLst>
    <p:notesMasterId r:id="rId171"/>
  </p:notesMasterIdLst>
  <p:sldIdLst>
    <p:sldId id="2606" r:id="rId6"/>
    <p:sldId id="2607" r:id="rId7"/>
    <p:sldId id="2613" r:id="rId8"/>
    <p:sldId id="2614" r:id="rId9"/>
    <p:sldId id="2615" r:id="rId10"/>
    <p:sldId id="2616" r:id="rId11"/>
    <p:sldId id="2617" r:id="rId12"/>
    <p:sldId id="2618" r:id="rId13"/>
    <p:sldId id="2619" r:id="rId14"/>
    <p:sldId id="2620" r:id="rId15"/>
    <p:sldId id="2621" r:id="rId16"/>
    <p:sldId id="2622" r:id="rId17"/>
    <p:sldId id="2623" r:id="rId18"/>
    <p:sldId id="2624" r:id="rId19"/>
    <p:sldId id="2625" r:id="rId20"/>
    <p:sldId id="2626" r:id="rId21"/>
    <p:sldId id="2627" r:id="rId22"/>
    <p:sldId id="2628" r:id="rId23"/>
    <p:sldId id="2629" r:id="rId24"/>
    <p:sldId id="2630" r:id="rId25"/>
    <p:sldId id="2631" r:id="rId26"/>
    <p:sldId id="2632" r:id="rId27"/>
    <p:sldId id="2633" r:id="rId28"/>
    <p:sldId id="2634" r:id="rId29"/>
    <p:sldId id="2635" r:id="rId30"/>
    <p:sldId id="2636" r:id="rId31"/>
    <p:sldId id="2719" r:id="rId32"/>
    <p:sldId id="2637" r:id="rId33"/>
    <p:sldId id="2638" r:id="rId34"/>
    <p:sldId id="2639" r:id="rId35"/>
    <p:sldId id="2640" r:id="rId36"/>
    <p:sldId id="2641" r:id="rId37"/>
    <p:sldId id="2642" r:id="rId38"/>
    <p:sldId id="2643" r:id="rId39"/>
    <p:sldId id="2821" r:id="rId40"/>
    <p:sldId id="2819" r:id="rId41"/>
    <p:sldId id="2645" r:id="rId42"/>
    <p:sldId id="2646" r:id="rId43"/>
    <p:sldId id="2723" r:id="rId44"/>
    <p:sldId id="2725" r:id="rId45"/>
    <p:sldId id="2787" r:id="rId46"/>
    <p:sldId id="2789" r:id="rId47"/>
    <p:sldId id="2768" r:id="rId48"/>
    <p:sldId id="2805" r:id="rId49"/>
    <p:sldId id="2806" r:id="rId50"/>
    <p:sldId id="2808" r:id="rId51"/>
    <p:sldId id="2809" r:id="rId52"/>
    <p:sldId id="2810" r:id="rId53"/>
    <p:sldId id="2811" r:id="rId54"/>
    <p:sldId id="2812" r:id="rId55"/>
    <p:sldId id="2813" r:id="rId56"/>
    <p:sldId id="2814" r:id="rId57"/>
    <p:sldId id="2815" r:id="rId58"/>
    <p:sldId id="2816" r:id="rId59"/>
    <p:sldId id="2817" r:id="rId60"/>
    <p:sldId id="2818" r:id="rId61"/>
    <p:sldId id="2782" r:id="rId62"/>
    <p:sldId id="2783" r:id="rId63"/>
    <p:sldId id="2784" r:id="rId64"/>
    <p:sldId id="2785" r:id="rId65"/>
    <p:sldId id="2733" r:id="rId66"/>
    <p:sldId id="2732" r:id="rId67"/>
    <p:sldId id="2726" r:id="rId68"/>
    <p:sldId id="2753" r:id="rId69"/>
    <p:sldId id="2754" r:id="rId70"/>
    <p:sldId id="3121" r:id="rId71"/>
    <p:sldId id="2766" r:id="rId72"/>
    <p:sldId id="2758" r:id="rId73"/>
    <p:sldId id="3115" r:id="rId74"/>
    <p:sldId id="3114" r:id="rId75"/>
    <p:sldId id="3116" r:id="rId76"/>
    <p:sldId id="3118" r:id="rId77"/>
    <p:sldId id="3119" r:id="rId78"/>
    <p:sldId id="2735" r:id="rId79"/>
    <p:sldId id="2736" r:id="rId80"/>
    <p:sldId id="2737" r:id="rId81"/>
    <p:sldId id="2738" r:id="rId82"/>
    <p:sldId id="2739" r:id="rId83"/>
    <p:sldId id="2742" r:id="rId84"/>
    <p:sldId id="2745" r:id="rId85"/>
    <p:sldId id="2743" r:id="rId86"/>
    <p:sldId id="2752" r:id="rId87"/>
    <p:sldId id="2746" r:id="rId88"/>
    <p:sldId id="3120" r:id="rId89"/>
    <p:sldId id="2747" r:id="rId90"/>
    <p:sldId id="2750" r:id="rId91"/>
    <p:sldId id="2748" r:id="rId92"/>
    <p:sldId id="2749" r:id="rId93"/>
    <p:sldId id="2759" r:id="rId94"/>
    <p:sldId id="2790" r:id="rId95"/>
    <p:sldId id="2791" r:id="rId96"/>
    <p:sldId id="2792" r:id="rId97"/>
    <p:sldId id="2793" r:id="rId98"/>
    <p:sldId id="2794" r:id="rId99"/>
    <p:sldId id="2795" r:id="rId100"/>
    <p:sldId id="2796" r:id="rId101"/>
    <p:sldId id="2800" r:id="rId102"/>
    <p:sldId id="2802" r:id="rId103"/>
    <p:sldId id="2801" r:id="rId104"/>
    <p:sldId id="2822" r:id="rId105"/>
    <p:sldId id="2823" r:id="rId106"/>
    <p:sldId id="2824" r:id="rId107"/>
    <p:sldId id="2825" r:id="rId108"/>
    <p:sldId id="2826" r:id="rId109"/>
    <p:sldId id="2827" r:id="rId110"/>
    <p:sldId id="2828" r:id="rId111"/>
    <p:sldId id="2829" r:id="rId112"/>
    <p:sldId id="2830" r:id="rId113"/>
    <p:sldId id="2831" r:id="rId114"/>
    <p:sldId id="2832" r:id="rId115"/>
    <p:sldId id="2833" r:id="rId116"/>
    <p:sldId id="2834" r:id="rId117"/>
    <p:sldId id="2835" r:id="rId118"/>
    <p:sldId id="3122" r:id="rId119"/>
    <p:sldId id="3123" r:id="rId120"/>
    <p:sldId id="3124" r:id="rId121"/>
    <p:sldId id="3125" r:id="rId122"/>
    <p:sldId id="3126" r:id="rId123"/>
    <p:sldId id="3127" r:id="rId124"/>
    <p:sldId id="3130" r:id="rId125"/>
    <p:sldId id="3131" r:id="rId126"/>
    <p:sldId id="3132" r:id="rId127"/>
    <p:sldId id="3133" r:id="rId128"/>
    <p:sldId id="3134" r:id="rId129"/>
    <p:sldId id="3135" r:id="rId130"/>
    <p:sldId id="3136" r:id="rId131"/>
    <p:sldId id="3137" r:id="rId132"/>
    <p:sldId id="3138" r:id="rId133"/>
    <p:sldId id="3139" r:id="rId134"/>
    <p:sldId id="3140" r:id="rId135"/>
    <p:sldId id="3141" r:id="rId136"/>
    <p:sldId id="3142" r:id="rId137"/>
    <p:sldId id="3143" r:id="rId138"/>
    <p:sldId id="3144" r:id="rId139"/>
    <p:sldId id="3145" r:id="rId140"/>
    <p:sldId id="3146" r:id="rId141"/>
    <p:sldId id="3147" r:id="rId142"/>
    <p:sldId id="3148" r:id="rId143"/>
    <p:sldId id="3149" r:id="rId144"/>
    <p:sldId id="3150" r:id="rId145"/>
    <p:sldId id="3151" r:id="rId146"/>
    <p:sldId id="3152" r:id="rId147"/>
    <p:sldId id="3153" r:id="rId148"/>
    <p:sldId id="3154" r:id="rId149"/>
    <p:sldId id="3155" r:id="rId150"/>
    <p:sldId id="3156" r:id="rId151"/>
    <p:sldId id="3157" r:id="rId152"/>
    <p:sldId id="3158" r:id="rId153"/>
    <p:sldId id="3159" r:id="rId154"/>
    <p:sldId id="3160" r:id="rId155"/>
    <p:sldId id="3161" r:id="rId156"/>
    <p:sldId id="3162" r:id="rId157"/>
    <p:sldId id="3163" r:id="rId158"/>
    <p:sldId id="3164" r:id="rId159"/>
    <p:sldId id="3165" r:id="rId160"/>
    <p:sldId id="2878" r:id="rId161"/>
    <p:sldId id="2879" r:id="rId162"/>
    <p:sldId id="2880" r:id="rId163"/>
    <p:sldId id="2881" r:id="rId164"/>
    <p:sldId id="2882" r:id="rId165"/>
    <p:sldId id="2883" r:id="rId166"/>
    <p:sldId id="2884" r:id="rId167"/>
    <p:sldId id="2885" r:id="rId168"/>
    <p:sldId id="2886" r:id="rId169"/>
    <p:sldId id="2887" r:id="rId170"/>
  </p:sldIdLst>
  <p:sldSz cx="9729788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userDrawn="1">
          <p15:clr>
            <a:srgbClr val="A4A3A4"/>
          </p15:clr>
        </p15:guide>
        <p15:guide id="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CC"/>
    <a:srgbClr val="FFCC99"/>
    <a:srgbClr val="777777"/>
    <a:srgbClr val="7F7F7F"/>
    <a:srgbClr val="0070C0"/>
    <a:srgbClr val="808080"/>
    <a:srgbClr val="FFFFFF"/>
    <a:srgbClr val="D9D9D9"/>
    <a:srgbClr val="2D2DB9"/>
    <a:srgbClr val="AAAA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53" d="100"/>
          <a:sy n="53" d="100"/>
        </p:scale>
        <p:origin x="1504" y="24"/>
      </p:cViewPr>
      <p:guideLst>
        <p:guide orient="horz"/>
        <p:guide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114300" cy="1143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2.xml"/><Relationship Id="rId21" Type="http://schemas.openxmlformats.org/officeDocument/2006/relationships/slide" Target="slides/slide16.xml"/><Relationship Id="rId42" Type="http://schemas.openxmlformats.org/officeDocument/2006/relationships/slide" Target="slides/slide37.xml"/><Relationship Id="rId63" Type="http://schemas.openxmlformats.org/officeDocument/2006/relationships/slide" Target="slides/slide58.xml"/><Relationship Id="rId84" Type="http://schemas.openxmlformats.org/officeDocument/2006/relationships/slide" Target="slides/slide79.xml"/><Relationship Id="rId138" Type="http://schemas.openxmlformats.org/officeDocument/2006/relationships/slide" Target="slides/slide133.xml"/><Relationship Id="rId159" Type="http://schemas.openxmlformats.org/officeDocument/2006/relationships/slide" Target="slides/slide154.xml"/><Relationship Id="rId170" Type="http://schemas.openxmlformats.org/officeDocument/2006/relationships/slide" Target="slides/slide165.xml"/><Relationship Id="rId107" Type="http://schemas.openxmlformats.org/officeDocument/2006/relationships/slide" Target="slides/slide102.xml"/><Relationship Id="rId11" Type="http://schemas.openxmlformats.org/officeDocument/2006/relationships/slide" Target="slides/slide6.xml"/><Relationship Id="rId32" Type="http://schemas.openxmlformats.org/officeDocument/2006/relationships/slide" Target="slides/slide27.xml"/><Relationship Id="rId53" Type="http://schemas.openxmlformats.org/officeDocument/2006/relationships/slide" Target="slides/slide48.xml"/><Relationship Id="rId74" Type="http://schemas.openxmlformats.org/officeDocument/2006/relationships/slide" Target="slides/slide69.xml"/><Relationship Id="rId128" Type="http://schemas.openxmlformats.org/officeDocument/2006/relationships/slide" Target="slides/slide123.xml"/><Relationship Id="rId149" Type="http://schemas.openxmlformats.org/officeDocument/2006/relationships/slide" Target="slides/slide144.xml"/><Relationship Id="rId5" Type="http://schemas.openxmlformats.org/officeDocument/2006/relationships/slideMaster" Target="slideMasters/slideMaster5.xml"/><Relationship Id="rId95" Type="http://schemas.openxmlformats.org/officeDocument/2006/relationships/slide" Target="slides/slide90.xml"/><Relationship Id="rId160" Type="http://schemas.openxmlformats.org/officeDocument/2006/relationships/slide" Target="slides/slide155.xml"/><Relationship Id="rId22" Type="http://schemas.openxmlformats.org/officeDocument/2006/relationships/slide" Target="slides/slide17.xml"/><Relationship Id="rId43" Type="http://schemas.openxmlformats.org/officeDocument/2006/relationships/slide" Target="slides/slide38.xml"/><Relationship Id="rId64" Type="http://schemas.openxmlformats.org/officeDocument/2006/relationships/slide" Target="slides/slide59.xml"/><Relationship Id="rId118" Type="http://schemas.openxmlformats.org/officeDocument/2006/relationships/slide" Target="slides/slide113.xml"/><Relationship Id="rId139" Type="http://schemas.openxmlformats.org/officeDocument/2006/relationships/slide" Target="slides/slide134.xml"/><Relationship Id="rId85" Type="http://schemas.openxmlformats.org/officeDocument/2006/relationships/slide" Target="slides/slide80.xml"/><Relationship Id="rId150" Type="http://schemas.openxmlformats.org/officeDocument/2006/relationships/slide" Target="slides/slide145.xml"/><Relationship Id="rId171" Type="http://schemas.openxmlformats.org/officeDocument/2006/relationships/notesMaster" Target="notesMasters/notesMaster1.xml"/><Relationship Id="rId12" Type="http://schemas.openxmlformats.org/officeDocument/2006/relationships/slide" Target="slides/slide7.xml"/><Relationship Id="rId33" Type="http://schemas.openxmlformats.org/officeDocument/2006/relationships/slide" Target="slides/slide28.xml"/><Relationship Id="rId108" Type="http://schemas.openxmlformats.org/officeDocument/2006/relationships/slide" Target="slides/slide103.xml"/><Relationship Id="rId129" Type="http://schemas.openxmlformats.org/officeDocument/2006/relationships/slide" Target="slides/slide124.xml"/><Relationship Id="rId54" Type="http://schemas.openxmlformats.org/officeDocument/2006/relationships/slide" Target="slides/slide49.xml"/><Relationship Id="rId75" Type="http://schemas.openxmlformats.org/officeDocument/2006/relationships/slide" Target="slides/slide70.xml"/><Relationship Id="rId96" Type="http://schemas.openxmlformats.org/officeDocument/2006/relationships/slide" Target="slides/slide91.xml"/><Relationship Id="rId140" Type="http://schemas.openxmlformats.org/officeDocument/2006/relationships/slide" Target="slides/slide135.xml"/><Relationship Id="rId161" Type="http://schemas.openxmlformats.org/officeDocument/2006/relationships/slide" Target="slides/slide15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49" Type="http://schemas.openxmlformats.org/officeDocument/2006/relationships/slide" Target="slides/slide44.xml"/><Relationship Id="rId114" Type="http://schemas.openxmlformats.org/officeDocument/2006/relationships/slide" Target="slides/slide109.xml"/><Relationship Id="rId119" Type="http://schemas.openxmlformats.org/officeDocument/2006/relationships/slide" Target="slides/slide114.xml"/><Relationship Id="rId44" Type="http://schemas.openxmlformats.org/officeDocument/2006/relationships/slide" Target="slides/slide39.xml"/><Relationship Id="rId60" Type="http://schemas.openxmlformats.org/officeDocument/2006/relationships/slide" Target="slides/slide55.xml"/><Relationship Id="rId65" Type="http://schemas.openxmlformats.org/officeDocument/2006/relationships/slide" Target="slides/slide60.xml"/><Relationship Id="rId81" Type="http://schemas.openxmlformats.org/officeDocument/2006/relationships/slide" Target="slides/slide76.xml"/><Relationship Id="rId86" Type="http://schemas.openxmlformats.org/officeDocument/2006/relationships/slide" Target="slides/slide81.xml"/><Relationship Id="rId130" Type="http://schemas.openxmlformats.org/officeDocument/2006/relationships/slide" Target="slides/slide125.xml"/><Relationship Id="rId135" Type="http://schemas.openxmlformats.org/officeDocument/2006/relationships/slide" Target="slides/slide130.xml"/><Relationship Id="rId151" Type="http://schemas.openxmlformats.org/officeDocument/2006/relationships/slide" Target="slides/slide146.xml"/><Relationship Id="rId156" Type="http://schemas.openxmlformats.org/officeDocument/2006/relationships/slide" Target="slides/slide151.xml"/><Relationship Id="rId172" Type="http://schemas.openxmlformats.org/officeDocument/2006/relationships/presProps" Target="presProps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39" Type="http://schemas.openxmlformats.org/officeDocument/2006/relationships/slide" Target="slides/slide34.xml"/><Relationship Id="rId109" Type="http://schemas.openxmlformats.org/officeDocument/2006/relationships/slide" Target="slides/slide104.xml"/><Relationship Id="rId34" Type="http://schemas.openxmlformats.org/officeDocument/2006/relationships/slide" Target="slides/slide29.xml"/><Relationship Id="rId50" Type="http://schemas.openxmlformats.org/officeDocument/2006/relationships/slide" Target="slides/slide45.xml"/><Relationship Id="rId55" Type="http://schemas.openxmlformats.org/officeDocument/2006/relationships/slide" Target="slides/slide50.xml"/><Relationship Id="rId76" Type="http://schemas.openxmlformats.org/officeDocument/2006/relationships/slide" Target="slides/slide71.xml"/><Relationship Id="rId97" Type="http://schemas.openxmlformats.org/officeDocument/2006/relationships/slide" Target="slides/slide92.xml"/><Relationship Id="rId104" Type="http://schemas.openxmlformats.org/officeDocument/2006/relationships/slide" Target="slides/slide99.xml"/><Relationship Id="rId120" Type="http://schemas.openxmlformats.org/officeDocument/2006/relationships/slide" Target="slides/slide115.xml"/><Relationship Id="rId125" Type="http://schemas.openxmlformats.org/officeDocument/2006/relationships/slide" Target="slides/slide120.xml"/><Relationship Id="rId141" Type="http://schemas.openxmlformats.org/officeDocument/2006/relationships/slide" Target="slides/slide136.xml"/><Relationship Id="rId146" Type="http://schemas.openxmlformats.org/officeDocument/2006/relationships/slide" Target="slides/slide141.xml"/><Relationship Id="rId167" Type="http://schemas.openxmlformats.org/officeDocument/2006/relationships/slide" Target="slides/slide162.xml"/><Relationship Id="rId7" Type="http://schemas.openxmlformats.org/officeDocument/2006/relationships/slide" Target="slides/slide2.xml"/><Relationship Id="rId71" Type="http://schemas.openxmlformats.org/officeDocument/2006/relationships/slide" Target="slides/slide66.xml"/><Relationship Id="rId92" Type="http://schemas.openxmlformats.org/officeDocument/2006/relationships/slide" Target="slides/slide87.xml"/><Relationship Id="rId162" Type="http://schemas.openxmlformats.org/officeDocument/2006/relationships/slide" Target="slides/slide157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4.xml"/><Relationship Id="rId24" Type="http://schemas.openxmlformats.org/officeDocument/2006/relationships/slide" Target="slides/slide19.xml"/><Relationship Id="rId40" Type="http://schemas.openxmlformats.org/officeDocument/2006/relationships/slide" Target="slides/slide35.xml"/><Relationship Id="rId45" Type="http://schemas.openxmlformats.org/officeDocument/2006/relationships/slide" Target="slides/slide40.xml"/><Relationship Id="rId66" Type="http://schemas.openxmlformats.org/officeDocument/2006/relationships/slide" Target="slides/slide61.xml"/><Relationship Id="rId87" Type="http://schemas.openxmlformats.org/officeDocument/2006/relationships/slide" Target="slides/slide82.xml"/><Relationship Id="rId110" Type="http://schemas.openxmlformats.org/officeDocument/2006/relationships/slide" Target="slides/slide105.xml"/><Relationship Id="rId115" Type="http://schemas.openxmlformats.org/officeDocument/2006/relationships/slide" Target="slides/slide110.xml"/><Relationship Id="rId131" Type="http://schemas.openxmlformats.org/officeDocument/2006/relationships/slide" Target="slides/slide126.xml"/><Relationship Id="rId136" Type="http://schemas.openxmlformats.org/officeDocument/2006/relationships/slide" Target="slides/slide131.xml"/><Relationship Id="rId157" Type="http://schemas.openxmlformats.org/officeDocument/2006/relationships/slide" Target="slides/slide152.xml"/><Relationship Id="rId61" Type="http://schemas.openxmlformats.org/officeDocument/2006/relationships/slide" Target="slides/slide56.xml"/><Relationship Id="rId82" Type="http://schemas.openxmlformats.org/officeDocument/2006/relationships/slide" Target="slides/slide77.xml"/><Relationship Id="rId152" Type="http://schemas.openxmlformats.org/officeDocument/2006/relationships/slide" Target="slides/slide147.xml"/><Relationship Id="rId173" Type="http://schemas.openxmlformats.org/officeDocument/2006/relationships/viewProps" Target="viewProps.xml"/><Relationship Id="rId19" Type="http://schemas.openxmlformats.org/officeDocument/2006/relationships/slide" Target="slides/slide14.xml"/><Relationship Id="rId14" Type="http://schemas.openxmlformats.org/officeDocument/2006/relationships/slide" Target="slides/slide9.xml"/><Relationship Id="rId30" Type="http://schemas.openxmlformats.org/officeDocument/2006/relationships/slide" Target="slides/slide25.xml"/><Relationship Id="rId35" Type="http://schemas.openxmlformats.org/officeDocument/2006/relationships/slide" Target="slides/slide30.xml"/><Relationship Id="rId56" Type="http://schemas.openxmlformats.org/officeDocument/2006/relationships/slide" Target="slides/slide51.xml"/><Relationship Id="rId77" Type="http://schemas.openxmlformats.org/officeDocument/2006/relationships/slide" Target="slides/slide72.xml"/><Relationship Id="rId100" Type="http://schemas.openxmlformats.org/officeDocument/2006/relationships/slide" Target="slides/slide95.xml"/><Relationship Id="rId105" Type="http://schemas.openxmlformats.org/officeDocument/2006/relationships/slide" Target="slides/slide100.xml"/><Relationship Id="rId126" Type="http://schemas.openxmlformats.org/officeDocument/2006/relationships/slide" Target="slides/slide121.xml"/><Relationship Id="rId147" Type="http://schemas.openxmlformats.org/officeDocument/2006/relationships/slide" Target="slides/slide142.xml"/><Relationship Id="rId168" Type="http://schemas.openxmlformats.org/officeDocument/2006/relationships/slide" Target="slides/slide163.xml"/><Relationship Id="rId8" Type="http://schemas.openxmlformats.org/officeDocument/2006/relationships/slide" Target="slides/slide3.xml"/><Relationship Id="rId51" Type="http://schemas.openxmlformats.org/officeDocument/2006/relationships/slide" Target="slides/slide46.xml"/><Relationship Id="rId72" Type="http://schemas.openxmlformats.org/officeDocument/2006/relationships/slide" Target="slides/slide67.xml"/><Relationship Id="rId93" Type="http://schemas.openxmlformats.org/officeDocument/2006/relationships/slide" Target="slides/slide88.xml"/><Relationship Id="rId98" Type="http://schemas.openxmlformats.org/officeDocument/2006/relationships/slide" Target="slides/slide93.xml"/><Relationship Id="rId121" Type="http://schemas.openxmlformats.org/officeDocument/2006/relationships/slide" Target="slides/slide116.xml"/><Relationship Id="rId142" Type="http://schemas.openxmlformats.org/officeDocument/2006/relationships/slide" Target="slides/slide137.xml"/><Relationship Id="rId163" Type="http://schemas.openxmlformats.org/officeDocument/2006/relationships/slide" Target="slides/slide158.xml"/><Relationship Id="rId3" Type="http://schemas.openxmlformats.org/officeDocument/2006/relationships/slideMaster" Target="slideMasters/slideMaster3.xml"/><Relationship Id="rId25" Type="http://schemas.openxmlformats.org/officeDocument/2006/relationships/slide" Target="slides/slide20.xml"/><Relationship Id="rId46" Type="http://schemas.openxmlformats.org/officeDocument/2006/relationships/slide" Target="slides/slide41.xml"/><Relationship Id="rId67" Type="http://schemas.openxmlformats.org/officeDocument/2006/relationships/slide" Target="slides/slide62.xml"/><Relationship Id="rId116" Type="http://schemas.openxmlformats.org/officeDocument/2006/relationships/slide" Target="slides/slide111.xml"/><Relationship Id="rId137" Type="http://schemas.openxmlformats.org/officeDocument/2006/relationships/slide" Target="slides/slide132.xml"/><Relationship Id="rId158" Type="http://schemas.openxmlformats.org/officeDocument/2006/relationships/slide" Target="slides/slide153.xml"/><Relationship Id="rId20" Type="http://schemas.openxmlformats.org/officeDocument/2006/relationships/slide" Target="slides/slide15.xml"/><Relationship Id="rId41" Type="http://schemas.openxmlformats.org/officeDocument/2006/relationships/slide" Target="slides/slide36.xml"/><Relationship Id="rId62" Type="http://schemas.openxmlformats.org/officeDocument/2006/relationships/slide" Target="slides/slide57.xml"/><Relationship Id="rId83" Type="http://schemas.openxmlformats.org/officeDocument/2006/relationships/slide" Target="slides/slide78.xml"/><Relationship Id="rId88" Type="http://schemas.openxmlformats.org/officeDocument/2006/relationships/slide" Target="slides/slide83.xml"/><Relationship Id="rId111" Type="http://schemas.openxmlformats.org/officeDocument/2006/relationships/slide" Target="slides/slide106.xml"/><Relationship Id="rId132" Type="http://schemas.openxmlformats.org/officeDocument/2006/relationships/slide" Target="slides/slide127.xml"/><Relationship Id="rId153" Type="http://schemas.openxmlformats.org/officeDocument/2006/relationships/slide" Target="slides/slide148.xml"/><Relationship Id="rId174" Type="http://schemas.openxmlformats.org/officeDocument/2006/relationships/theme" Target="theme/theme1.xml"/><Relationship Id="rId15" Type="http://schemas.openxmlformats.org/officeDocument/2006/relationships/slide" Target="slides/slide10.xml"/><Relationship Id="rId36" Type="http://schemas.openxmlformats.org/officeDocument/2006/relationships/slide" Target="slides/slide31.xml"/><Relationship Id="rId57" Type="http://schemas.openxmlformats.org/officeDocument/2006/relationships/slide" Target="slides/slide52.xml"/><Relationship Id="rId106" Type="http://schemas.openxmlformats.org/officeDocument/2006/relationships/slide" Target="slides/slide101.xml"/><Relationship Id="rId127" Type="http://schemas.openxmlformats.org/officeDocument/2006/relationships/slide" Target="slides/slide122.xml"/><Relationship Id="rId10" Type="http://schemas.openxmlformats.org/officeDocument/2006/relationships/slide" Target="slides/slide5.xml"/><Relationship Id="rId31" Type="http://schemas.openxmlformats.org/officeDocument/2006/relationships/slide" Target="slides/slide26.xml"/><Relationship Id="rId52" Type="http://schemas.openxmlformats.org/officeDocument/2006/relationships/slide" Target="slides/slide47.xml"/><Relationship Id="rId73" Type="http://schemas.openxmlformats.org/officeDocument/2006/relationships/slide" Target="slides/slide68.xml"/><Relationship Id="rId78" Type="http://schemas.openxmlformats.org/officeDocument/2006/relationships/slide" Target="slides/slide73.xml"/><Relationship Id="rId94" Type="http://schemas.openxmlformats.org/officeDocument/2006/relationships/slide" Target="slides/slide89.xml"/><Relationship Id="rId99" Type="http://schemas.openxmlformats.org/officeDocument/2006/relationships/slide" Target="slides/slide94.xml"/><Relationship Id="rId101" Type="http://schemas.openxmlformats.org/officeDocument/2006/relationships/slide" Target="slides/slide96.xml"/><Relationship Id="rId122" Type="http://schemas.openxmlformats.org/officeDocument/2006/relationships/slide" Target="slides/slide117.xml"/><Relationship Id="rId143" Type="http://schemas.openxmlformats.org/officeDocument/2006/relationships/slide" Target="slides/slide138.xml"/><Relationship Id="rId148" Type="http://schemas.openxmlformats.org/officeDocument/2006/relationships/slide" Target="slides/slide143.xml"/><Relationship Id="rId164" Type="http://schemas.openxmlformats.org/officeDocument/2006/relationships/slide" Target="slides/slide159.xml"/><Relationship Id="rId169" Type="http://schemas.openxmlformats.org/officeDocument/2006/relationships/slide" Target="slides/slide164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47" Type="http://schemas.openxmlformats.org/officeDocument/2006/relationships/slide" Target="slides/slide42.xml"/><Relationship Id="rId68" Type="http://schemas.openxmlformats.org/officeDocument/2006/relationships/slide" Target="slides/slide63.xml"/><Relationship Id="rId89" Type="http://schemas.openxmlformats.org/officeDocument/2006/relationships/slide" Target="slides/slide84.xml"/><Relationship Id="rId112" Type="http://schemas.openxmlformats.org/officeDocument/2006/relationships/slide" Target="slides/slide107.xml"/><Relationship Id="rId133" Type="http://schemas.openxmlformats.org/officeDocument/2006/relationships/slide" Target="slides/slide128.xml"/><Relationship Id="rId154" Type="http://schemas.openxmlformats.org/officeDocument/2006/relationships/slide" Target="slides/slide149.xml"/><Relationship Id="rId175" Type="http://schemas.openxmlformats.org/officeDocument/2006/relationships/tableStyles" Target="tableStyles.xml"/><Relationship Id="rId16" Type="http://schemas.openxmlformats.org/officeDocument/2006/relationships/slide" Target="slides/slide11.xml"/><Relationship Id="rId37" Type="http://schemas.openxmlformats.org/officeDocument/2006/relationships/slide" Target="slides/slide32.xml"/><Relationship Id="rId58" Type="http://schemas.openxmlformats.org/officeDocument/2006/relationships/slide" Target="slides/slide53.xml"/><Relationship Id="rId79" Type="http://schemas.openxmlformats.org/officeDocument/2006/relationships/slide" Target="slides/slide74.xml"/><Relationship Id="rId102" Type="http://schemas.openxmlformats.org/officeDocument/2006/relationships/slide" Target="slides/slide97.xml"/><Relationship Id="rId123" Type="http://schemas.openxmlformats.org/officeDocument/2006/relationships/slide" Target="slides/slide118.xml"/><Relationship Id="rId144" Type="http://schemas.openxmlformats.org/officeDocument/2006/relationships/slide" Target="slides/slide139.xml"/><Relationship Id="rId90" Type="http://schemas.openxmlformats.org/officeDocument/2006/relationships/slide" Target="slides/slide85.xml"/><Relationship Id="rId165" Type="http://schemas.openxmlformats.org/officeDocument/2006/relationships/slide" Target="slides/slide160.xml"/><Relationship Id="rId27" Type="http://schemas.openxmlformats.org/officeDocument/2006/relationships/slide" Target="slides/slide22.xml"/><Relationship Id="rId48" Type="http://schemas.openxmlformats.org/officeDocument/2006/relationships/slide" Target="slides/slide43.xml"/><Relationship Id="rId69" Type="http://schemas.openxmlformats.org/officeDocument/2006/relationships/slide" Target="slides/slide64.xml"/><Relationship Id="rId113" Type="http://schemas.openxmlformats.org/officeDocument/2006/relationships/slide" Target="slides/slide108.xml"/><Relationship Id="rId134" Type="http://schemas.openxmlformats.org/officeDocument/2006/relationships/slide" Target="slides/slide129.xml"/><Relationship Id="rId80" Type="http://schemas.openxmlformats.org/officeDocument/2006/relationships/slide" Target="slides/slide75.xml"/><Relationship Id="rId155" Type="http://schemas.openxmlformats.org/officeDocument/2006/relationships/slide" Target="slides/slide150.xml"/><Relationship Id="rId17" Type="http://schemas.openxmlformats.org/officeDocument/2006/relationships/slide" Target="slides/slide12.xml"/><Relationship Id="rId38" Type="http://schemas.openxmlformats.org/officeDocument/2006/relationships/slide" Target="slides/slide33.xml"/><Relationship Id="rId59" Type="http://schemas.openxmlformats.org/officeDocument/2006/relationships/slide" Target="slides/slide54.xml"/><Relationship Id="rId103" Type="http://schemas.openxmlformats.org/officeDocument/2006/relationships/slide" Target="slides/slide98.xml"/><Relationship Id="rId124" Type="http://schemas.openxmlformats.org/officeDocument/2006/relationships/slide" Target="slides/slide119.xml"/><Relationship Id="rId70" Type="http://schemas.openxmlformats.org/officeDocument/2006/relationships/slide" Target="slides/slide65.xml"/><Relationship Id="rId91" Type="http://schemas.openxmlformats.org/officeDocument/2006/relationships/slide" Target="slides/slide86.xml"/><Relationship Id="rId145" Type="http://schemas.openxmlformats.org/officeDocument/2006/relationships/slide" Target="slides/slide140.xml"/><Relationship Id="rId166" Type="http://schemas.openxmlformats.org/officeDocument/2006/relationships/slide" Target="slides/slide161.xml"/></Relationships>
</file>

<file path=ppt/media/image1.gi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4B5662-4163-41AF-93F7-61E160D3116B}" type="datetimeFigureOut">
              <a:rPr lang="en-US" smtClean="0"/>
              <a:t>3/14/2023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9838" y="1143000"/>
            <a:ext cx="43783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566F4B-4844-42DD-9AAE-A5C56F006A36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521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43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5268013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52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059787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53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5893579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54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89956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55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786747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56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50573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57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514880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58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34132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59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58217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60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defTabSz="846541"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64989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44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4657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45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631632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46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1698647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47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19915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48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03764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49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854795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50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417926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98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ct val="0"/>
              </a:spcBef>
            </a:pPr>
            <a:fld id="{D6F47236-55ED-4776-AB4C-D2B875C41249}" type="slidenum">
              <a:rPr lang="en-GB" altLang="en-US" smtClean="0">
                <a:solidFill>
                  <a:prstClr val="black"/>
                </a:solidFill>
                <a:latin typeface="Times New Roman" pitchFamily="18" charset="0"/>
              </a:rPr>
              <a:pPr>
                <a:spcBef>
                  <a:spcPct val="0"/>
                </a:spcBef>
              </a:pPr>
              <a:t>51</a:t>
            </a:fld>
            <a:endParaRPr lang="en-GB" altLang="en-US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099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7538" cy="3417887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en-US" altLang="en-US" sz="2400">
              <a:solidFill>
                <a:prstClr val="black"/>
              </a:solidFill>
              <a:latin typeface="Times New Roman" pitchFamily="18" charset="0"/>
            </a:endParaRPr>
          </a:p>
        </p:txBody>
      </p:sp>
      <p:sp>
        <p:nvSpPr>
          <p:cNvPr id="132100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490728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734" y="1122363"/>
            <a:ext cx="827032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224" y="3602038"/>
            <a:ext cx="7297341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2525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95458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2880" y="365125"/>
            <a:ext cx="209798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924" y="365125"/>
            <a:ext cx="617233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57029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734" y="1122363"/>
            <a:ext cx="8270320" cy="2387600"/>
          </a:xfrm>
        </p:spPr>
        <p:txBody>
          <a:bodyPr anchor="b"/>
          <a:lstStyle>
            <a:lvl1pPr algn="ctr">
              <a:defRPr sz="59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225" y="3602038"/>
            <a:ext cx="7297341" cy="1655762"/>
          </a:xfrm>
        </p:spPr>
        <p:txBody>
          <a:bodyPr/>
          <a:lstStyle>
            <a:lvl1pPr marL="0" indent="0" algn="ctr">
              <a:buNone/>
              <a:defRPr sz="2398"/>
            </a:lvl1pPr>
            <a:lvl2pPr marL="456834" indent="0" algn="ctr">
              <a:buNone/>
              <a:defRPr sz="1998"/>
            </a:lvl2pPr>
            <a:lvl3pPr marL="913668" indent="0" algn="ctr">
              <a:buNone/>
              <a:defRPr sz="1799"/>
            </a:lvl3pPr>
            <a:lvl4pPr marL="1370503" indent="0" algn="ctr">
              <a:buNone/>
              <a:defRPr sz="1599"/>
            </a:lvl4pPr>
            <a:lvl5pPr marL="1827337" indent="0" algn="ctr">
              <a:buNone/>
              <a:defRPr sz="1599"/>
            </a:lvl5pPr>
            <a:lvl6pPr marL="2284171" indent="0" algn="ctr">
              <a:buNone/>
              <a:defRPr sz="1599"/>
            </a:lvl6pPr>
            <a:lvl7pPr marL="2741005" indent="0" algn="ctr">
              <a:buNone/>
              <a:defRPr sz="1599"/>
            </a:lvl7pPr>
            <a:lvl8pPr marL="3197840" indent="0" algn="ctr">
              <a:buNone/>
              <a:defRPr sz="1599"/>
            </a:lvl8pPr>
            <a:lvl9pPr marL="3654674" indent="0" algn="ctr">
              <a:buNone/>
              <a:defRPr sz="15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24263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35229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56" y="1709742"/>
            <a:ext cx="8391942" cy="2852737"/>
          </a:xfrm>
        </p:spPr>
        <p:txBody>
          <a:bodyPr anchor="b"/>
          <a:lstStyle>
            <a:lvl1pPr>
              <a:defRPr sz="59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856" y="4589467"/>
            <a:ext cx="8391942" cy="1500187"/>
          </a:xfrm>
        </p:spPr>
        <p:txBody>
          <a:bodyPr/>
          <a:lstStyle>
            <a:lvl1pPr marL="0" indent="0">
              <a:buNone/>
              <a:defRPr sz="2398">
                <a:solidFill>
                  <a:schemeClr val="tx1"/>
                </a:solidFill>
              </a:defRPr>
            </a:lvl1pPr>
            <a:lvl2pPr marL="456834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668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0503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4pPr>
            <a:lvl5pPr marL="1827337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5pPr>
            <a:lvl6pPr marL="2284171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6pPr>
            <a:lvl7pPr marL="2741005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7pPr>
            <a:lvl8pPr marL="3197840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8pPr>
            <a:lvl9pPr marL="3654674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454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924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570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03181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365129"/>
            <a:ext cx="839194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191" y="1681163"/>
            <a:ext cx="4116156" cy="82391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34" indent="0">
              <a:buNone/>
              <a:defRPr sz="1998" b="1"/>
            </a:lvl2pPr>
            <a:lvl3pPr marL="913668" indent="0">
              <a:buNone/>
              <a:defRPr sz="1799" b="1"/>
            </a:lvl3pPr>
            <a:lvl4pPr marL="1370503" indent="0">
              <a:buNone/>
              <a:defRPr sz="1599" b="1"/>
            </a:lvl4pPr>
            <a:lvl5pPr marL="1827337" indent="0">
              <a:buNone/>
              <a:defRPr sz="1599" b="1"/>
            </a:lvl5pPr>
            <a:lvl6pPr marL="2284171" indent="0">
              <a:buNone/>
              <a:defRPr sz="1599" b="1"/>
            </a:lvl6pPr>
            <a:lvl7pPr marL="2741005" indent="0">
              <a:buNone/>
              <a:defRPr sz="1599" b="1"/>
            </a:lvl7pPr>
            <a:lvl8pPr marL="3197840" indent="0">
              <a:buNone/>
              <a:defRPr sz="1599" b="1"/>
            </a:lvl8pPr>
            <a:lvl9pPr marL="3654674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191" y="2505075"/>
            <a:ext cx="411615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5707" y="1681163"/>
            <a:ext cx="4136427" cy="82391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34" indent="0">
              <a:buNone/>
              <a:defRPr sz="1998" b="1"/>
            </a:lvl2pPr>
            <a:lvl3pPr marL="913668" indent="0">
              <a:buNone/>
              <a:defRPr sz="1799" b="1"/>
            </a:lvl3pPr>
            <a:lvl4pPr marL="1370503" indent="0">
              <a:buNone/>
              <a:defRPr sz="1599" b="1"/>
            </a:lvl4pPr>
            <a:lvl5pPr marL="1827337" indent="0">
              <a:buNone/>
              <a:defRPr sz="1599" b="1"/>
            </a:lvl5pPr>
            <a:lvl6pPr marL="2284171" indent="0">
              <a:buNone/>
              <a:defRPr sz="1599" b="1"/>
            </a:lvl6pPr>
            <a:lvl7pPr marL="2741005" indent="0">
              <a:buNone/>
              <a:defRPr sz="1599" b="1"/>
            </a:lvl7pPr>
            <a:lvl8pPr marL="3197840" indent="0">
              <a:buNone/>
              <a:defRPr sz="1599" b="1"/>
            </a:lvl8pPr>
            <a:lvl9pPr marL="3654674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5707" y="2505075"/>
            <a:ext cx="413642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43235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4215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18143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428" y="987429"/>
            <a:ext cx="4925705" cy="4873625"/>
          </a:xfrm>
        </p:spPr>
        <p:txBody>
          <a:bodyPr/>
          <a:lstStyle>
            <a:lvl1pPr>
              <a:defRPr sz="3197"/>
            </a:lvl1pPr>
            <a:lvl2pPr>
              <a:defRPr sz="2798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9"/>
            </a:lvl1pPr>
            <a:lvl2pPr marL="456834" indent="0">
              <a:buNone/>
              <a:defRPr sz="1399"/>
            </a:lvl2pPr>
            <a:lvl3pPr marL="913668" indent="0">
              <a:buNone/>
              <a:defRPr sz="1199"/>
            </a:lvl3pPr>
            <a:lvl4pPr marL="1370503" indent="0">
              <a:buNone/>
              <a:defRPr sz="999"/>
            </a:lvl4pPr>
            <a:lvl5pPr marL="1827337" indent="0">
              <a:buNone/>
              <a:defRPr sz="999"/>
            </a:lvl5pPr>
            <a:lvl6pPr marL="2284171" indent="0">
              <a:buNone/>
              <a:defRPr sz="999"/>
            </a:lvl6pPr>
            <a:lvl7pPr marL="2741005" indent="0">
              <a:buNone/>
              <a:defRPr sz="999"/>
            </a:lvl7pPr>
            <a:lvl8pPr marL="3197840" indent="0">
              <a:buNone/>
              <a:defRPr sz="999"/>
            </a:lvl8pPr>
            <a:lvl9pPr marL="3654674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46059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776233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6428" y="987429"/>
            <a:ext cx="4925705" cy="4873625"/>
          </a:xfrm>
        </p:spPr>
        <p:txBody>
          <a:bodyPr anchor="t"/>
          <a:lstStyle>
            <a:lvl1pPr marL="0" indent="0">
              <a:buNone/>
              <a:defRPr sz="3197"/>
            </a:lvl1pPr>
            <a:lvl2pPr marL="456834" indent="0">
              <a:buNone/>
              <a:defRPr sz="2798"/>
            </a:lvl2pPr>
            <a:lvl3pPr marL="913668" indent="0">
              <a:buNone/>
              <a:defRPr sz="2398"/>
            </a:lvl3pPr>
            <a:lvl4pPr marL="1370503" indent="0">
              <a:buNone/>
              <a:defRPr sz="1998"/>
            </a:lvl4pPr>
            <a:lvl5pPr marL="1827337" indent="0">
              <a:buNone/>
              <a:defRPr sz="1998"/>
            </a:lvl5pPr>
            <a:lvl6pPr marL="2284171" indent="0">
              <a:buNone/>
              <a:defRPr sz="1998"/>
            </a:lvl6pPr>
            <a:lvl7pPr marL="2741005" indent="0">
              <a:buNone/>
              <a:defRPr sz="1998"/>
            </a:lvl7pPr>
            <a:lvl8pPr marL="3197840" indent="0">
              <a:buNone/>
              <a:defRPr sz="1998"/>
            </a:lvl8pPr>
            <a:lvl9pPr marL="3654674" indent="0">
              <a:buNone/>
              <a:defRPr sz="199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9"/>
            </a:lvl1pPr>
            <a:lvl2pPr marL="456834" indent="0">
              <a:buNone/>
              <a:defRPr sz="1399"/>
            </a:lvl2pPr>
            <a:lvl3pPr marL="913668" indent="0">
              <a:buNone/>
              <a:defRPr sz="1199"/>
            </a:lvl3pPr>
            <a:lvl4pPr marL="1370503" indent="0">
              <a:buNone/>
              <a:defRPr sz="999"/>
            </a:lvl4pPr>
            <a:lvl5pPr marL="1827337" indent="0">
              <a:buNone/>
              <a:defRPr sz="999"/>
            </a:lvl5pPr>
            <a:lvl6pPr marL="2284171" indent="0">
              <a:buNone/>
              <a:defRPr sz="999"/>
            </a:lvl6pPr>
            <a:lvl7pPr marL="2741005" indent="0">
              <a:buNone/>
              <a:defRPr sz="999"/>
            </a:lvl7pPr>
            <a:lvl8pPr marL="3197840" indent="0">
              <a:buNone/>
              <a:defRPr sz="999"/>
            </a:lvl8pPr>
            <a:lvl9pPr marL="3654674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731010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37247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2880" y="365125"/>
            <a:ext cx="209798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925" y="365125"/>
            <a:ext cx="617233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/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2214B-8AB3-47AC-8DCC-1843CB75F973}" type="slidenum">
              <a:rPr lang="en-US" smtClean="0">
                <a:solidFill>
                  <a:prstClr val="black"/>
                </a:solidFill>
              </a:rPr>
              <a:pPr/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649544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734" y="1122363"/>
            <a:ext cx="8270320" cy="2387600"/>
          </a:xfrm>
        </p:spPr>
        <p:txBody>
          <a:bodyPr anchor="b"/>
          <a:lstStyle>
            <a:lvl1pPr algn="ctr">
              <a:defRPr sz="59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225" y="3602038"/>
            <a:ext cx="7297341" cy="1655762"/>
          </a:xfrm>
        </p:spPr>
        <p:txBody>
          <a:bodyPr/>
          <a:lstStyle>
            <a:lvl1pPr marL="0" indent="0" algn="ctr">
              <a:buNone/>
              <a:defRPr sz="2396"/>
            </a:lvl1pPr>
            <a:lvl2pPr marL="456449" indent="0" algn="ctr">
              <a:buNone/>
              <a:defRPr sz="1996"/>
            </a:lvl2pPr>
            <a:lvl3pPr marL="912898" indent="0" algn="ctr">
              <a:buNone/>
              <a:defRPr sz="1798"/>
            </a:lvl3pPr>
            <a:lvl4pPr marL="1369347" indent="0" algn="ctr">
              <a:buNone/>
              <a:defRPr sz="1598"/>
            </a:lvl4pPr>
            <a:lvl5pPr marL="1825796" indent="0" algn="ctr">
              <a:buNone/>
              <a:defRPr sz="1598"/>
            </a:lvl5pPr>
            <a:lvl6pPr marL="2282245" indent="0" algn="ctr">
              <a:buNone/>
              <a:defRPr sz="1598"/>
            </a:lvl6pPr>
            <a:lvl7pPr marL="2738694" indent="0" algn="ctr">
              <a:buNone/>
              <a:defRPr sz="1598"/>
            </a:lvl7pPr>
            <a:lvl8pPr marL="3195143" indent="0" algn="ctr">
              <a:buNone/>
              <a:defRPr sz="1598"/>
            </a:lvl8pPr>
            <a:lvl9pPr marL="3651591" indent="0" algn="ctr">
              <a:buNone/>
              <a:defRPr sz="1598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788455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4159654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57" y="1709743"/>
            <a:ext cx="8391942" cy="2852737"/>
          </a:xfrm>
        </p:spPr>
        <p:txBody>
          <a:bodyPr anchor="b"/>
          <a:lstStyle>
            <a:lvl1pPr>
              <a:defRPr sz="599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857" y="4589469"/>
            <a:ext cx="8391942" cy="1500187"/>
          </a:xfrm>
        </p:spPr>
        <p:txBody>
          <a:bodyPr/>
          <a:lstStyle>
            <a:lvl1pPr marL="0" indent="0">
              <a:buNone/>
              <a:defRPr sz="2396">
                <a:solidFill>
                  <a:schemeClr val="tx1"/>
                </a:solidFill>
              </a:defRPr>
            </a:lvl1pPr>
            <a:lvl2pPr marL="456449" indent="0">
              <a:buNone/>
              <a:defRPr sz="1996">
                <a:solidFill>
                  <a:schemeClr val="tx1">
                    <a:tint val="75000"/>
                  </a:schemeClr>
                </a:solidFill>
              </a:defRPr>
            </a:lvl2pPr>
            <a:lvl3pPr marL="912898" indent="0">
              <a:buNone/>
              <a:defRPr sz="1798">
                <a:solidFill>
                  <a:schemeClr val="tx1">
                    <a:tint val="75000"/>
                  </a:schemeClr>
                </a:solidFill>
              </a:defRPr>
            </a:lvl3pPr>
            <a:lvl4pPr marL="1369347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4pPr>
            <a:lvl5pPr marL="1825796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5pPr>
            <a:lvl6pPr marL="2282245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6pPr>
            <a:lvl7pPr marL="2738694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7pPr>
            <a:lvl8pPr marL="3195143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8pPr>
            <a:lvl9pPr marL="3651591" indent="0">
              <a:buNone/>
              <a:defRPr sz="15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577375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92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570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000853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365129"/>
            <a:ext cx="839194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193" y="1681164"/>
            <a:ext cx="4116155" cy="823912"/>
          </a:xfrm>
        </p:spPr>
        <p:txBody>
          <a:bodyPr anchor="b"/>
          <a:lstStyle>
            <a:lvl1pPr marL="0" indent="0">
              <a:buNone/>
              <a:defRPr sz="2396" b="1"/>
            </a:lvl1pPr>
            <a:lvl2pPr marL="456449" indent="0">
              <a:buNone/>
              <a:defRPr sz="1996" b="1"/>
            </a:lvl2pPr>
            <a:lvl3pPr marL="912898" indent="0">
              <a:buNone/>
              <a:defRPr sz="1798" b="1"/>
            </a:lvl3pPr>
            <a:lvl4pPr marL="1369347" indent="0">
              <a:buNone/>
              <a:defRPr sz="1598" b="1"/>
            </a:lvl4pPr>
            <a:lvl5pPr marL="1825796" indent="0">
              <a:buNone/>
              <a:defRPr sz="1598" b="1"/>
            </a:lvl5pPr>
            <a:lvl6pPr marL="2282245" indent="0">
              <a:buNone/>
              <a:defRPr sz="1598" b="1"/>
            </a:lvl6pPr>
            <a:lvl7pPr marL="2738694" indent="0">
              <a:buNone/>
              <a:defRPr sz="1598" b="1"/>
            </a:lvl7pPr>
            <a:lvl8pPr marL="3195143" indent="0">
              <a:buNone/>
              <a:defRPr sz="1598" b="1"/>
            </a:lvl8pPr>
            <a:lvl9pPr marL="3651591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193" y="2505075"/>
            <a:ext cx="41161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5708" y="1681164"/>
            <a:ext cx="4136427" cy="823912"/>
          </a:xfrm>
        </p:spPr>
        <p:txBody>
          <a:bodyPr anchor="b"/>
          <a:lstStyle>
            <a:lvl1pPr marL="0" indent="0">
              <a:buNone/>
              <a:defRPr sz="2396" b="1"/>
            </a:lvl1pPr>
            <a:lvl2pPr marL="456449" indent="0">
              <a:buNone/>
              <a:defRPr sz="1996" b="1"/>
            </a:lvl2pPr>
            <a:lvl3pPr marL="912898" indent="0">
              <a:buNone/>
              <a:defRPr sz="1798" b="1"/>
            </a:lvl3pPr>
            <a:lvl4pPr marL="1369347" indent="0">
              <a:buNone/>
              <a:defRPr sz="1598" b="1"/>
            </a:lvl4pPr>
            <a:lvl5pPr marL="1825796" indent="0">
              <a:buNone/>
              <a:defRPr sz="1598" b="1"/>
            </a:lvl5pPr>
            <a:lvl6pPr marL="2282245" indent="0">
              <a:buNone/>
              <a:defRPr sz="1598" b="1"/>
            </a:lvl6pPr>
            <a:lvl7pPr marL="2738694" indent="0">
              <a:buNone/>
              <a:defRPr sz="1598" b="1"/>
            </a:lvl7pPr>
            <a:lvl8pPr marL="3195143" indent="0">
              <a:buNone/>
              <a:defRPr sz="1598" b="1"/>
            </a:lvl8pPr>
            <a:lvl9pPr marL="3651591" indent="0">
              <a:buNone/>
              <a:defRPr sz="159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5708" y="2505075"/>
            <a:ext cx="413642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278922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430272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00797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56" y="1709740"/>
            <a:ext cx="8391942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856" y="4589465"/>
            <a:ext cx="8391942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10662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429" y="987430"/>
            <a:ext cx="4925705" cy="4873625"/>
          </a:xfrm>
        </p:spPr>
        <p:txBody>
          <a:bodyPr/>
          <a:lstStyle>
            <a:lvl1pPr>
              <a:defRPr sz="3194"/>
            </a:lvl1pPr>
            <a:lvl2pPr>
              <a:defRPr sz="2796"/>
            </a:lvl2pPr>
            <a:lvl3pPr>
              <a:defRPr sz="2396"/>
            </a:lvl3pPr>
            <a:lvl4pPr>
              <a:defRPr sz="1996"/>
            </a:lvl4pPr>
            <a:lvl5pPr>
              <a:defRPr sz="1996"/>
            </a:lvl5pPr>
            <a:lvl6pPr>
              <a:defRPr sz="1996"/>
            </a:lvl6pPr>
            <a:lvl7pPr>
              <a:defRPr sz="1996"/>
            </a:lvl7pPr>
            <a:lvl8pPr>
              <a:defRPr sz="1996"/>
            </a:lvl8pPr>
            <a:lvl9pPr>
              <a:defRPr sz="1996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8"/>
            </a:lvl1pPr>
            <a:lvl2pPr marL="456449" indent="0">
              <a:buNone/>
              <a:defRPr sz="1398"/>
            </a:lvl2pPr>
            <a:lvl3pPr marL="912898" indent="0">
              <a:buNone/>
              <a:defRPr sz="1198"/>
            </a:lvl3pPr>
            <a:lvl4pPr marL="1369347" indent="0">
              <a:buNone/>
              <a:defRPr sz="998"/>
            </a:lvl4pPr>
            <a:lvl5pPr marL="1825796" indent="0">
              <a:buNone/>
              <a:defRPr sz="998"/>
            </a:lvl5pPr>
            <a:lvl6pPr marL="2282245" indent="0">
              <a:buNone/>
              <a:defRPr sz="998"/>
            </a:lvl6pPr>
            <a:lvl7pPr marL="2738694" indent="0">
              <a:buNone/>
              <a:defRPr sz="998"/>
            </a:lvl7pPr>
            <a:lvl8pPr marL="3195143" indent="0">
              <a:buNone/>
              <a:defRPr sz="998"/>
            </a:lvl8pPr>
            <a:lvl9pPr marL="3651591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8855823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6429" y="987430"/>
            <a:ext cx="4925705" cy="4873625"/>
          </a:xfrm>
        </p:spPr>
        <p:txBody>
          <a:bodyPr anchor="t"/>
          <a:lstStyle>
            <a:lvl1pPr marL="0" indent="0">
              <a:buNone/>
              <a:defRPr sz="3194"/>
            </a:lvl1pPr>
            <a:lvl2pPr marL="456449" indent="0">
              <a:buNone/>
              <a:defRPr sz="2796"/>
            </a:lvl2pPr>
            <a:lvl3pPr marL="912898" indent="0">
              <a:buNone/>
              <a:defRPr sz="2396"/>
            </a:lvl3pPr>
            <a:lvl4pPr marL="1369347" indent="0">
              <a:buNone/>
              <a:defRPr sz="1996"/>
            </a:lvl4pPr>
            <a:lvl5pPr marL="1825796" indent="0">
              <a:buNone/>
              <a:defRPr sz="1996"/>
            </a:lvl5pPr>
            <a:lvl6pPr marL="2282245" indent="0">
              <a:buNone/>
              <a:defRPr sz="1996"/>
            </a:lvl6pPr>
            <a:lvl7pPr marL="2738694" indent="0">
              <a:buNone/>
              <a:defRPr sz="1996"/>
            </a:lvl7pPr>
            <a:lvl8pPr marL="3195143" indent="0">
              <a:buNone/>
              <a:defRPr sz="1996"/>
            </a:lvl8pPr>
            <a:lvl9pPr marL="3651591" indent="0">
              <a:buNone/>
              <a:defRPr sz="1996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8"/>
            </a:lvl1pPr>
            <a:lvl2pPr marL="456449" indent="0">
              <a:buNone/>
              <a:defRPr sz="1398"/>
            </a:lvl2pPr>
            <a:lvl3pPr marL="912898" indent="0">
              <a:buNone/>
              <a:defRPr sz="1198"/>
            </a:lvl3pPr>
            <a:lvl4pPr marL="1369347" indent="0">
              <a:buNone/>
              <a:defRPr sz="998"/>
            </a:lvl4pPr>
            <a:lvl5pPr marL="1825796" indent="0">
              <a:buNone/>
              <a:defRPr sz="998"/>
            </a:lvl5pPr>
            <a:lvl6pPr marL="2282245" indent="0">
              <a:buNone/>
              <a:defRPr sz="998"/>
            </a:lvl6pPr>
            <a:lvl7pPr marL="2738694" indent="0">
              <a:buNone/>
              <a:defRPr sz="998"/>
            </a:lvl7pPr>
            <a:lvl8pPr marL="3195143" indent="0">
              <a:buNone/>
              <a:defRPr sz="998"/>
            </a:lvl8pPr>
            <a:lvl9pPr marL="3651591" indent="0">
              <a:buNone/>
              <a:defRPr sz="998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765915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2067082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2881" y="365126"/>
            <a:ext cx="209798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926" y="365126"/>
            <a:ext cx="617233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81553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9734" y="1122363"/>
            <a:ext cx="8270320" cy="2387600"/>
          </a:xfrm>
        </p:spPr>
        <p:txBody>
          <a:bodyPr anchor="b"/>
          <a:lstStyle>
            <a:lvl1pPr algn="ctr">
              <a:defRPr sz="59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224" y="3602038"/>
            <a:ext cx="7297341" cy="1655762"/>
          </a:xfrm>
        </p:spPr>
        <p:txBody>
          <a:bodyPr/>
          <a:lstStyle>
            <a:lvl1pPr marL="0" indent="0" algn="ctr">
              <a:buNone/>
              <a:defRPr sz="2398"/>
            </a:lvl1pPr>
            <a:lvl2pPr marL="456814" indent="0" algn="ctr">
              <a:buNone/>
              <a:defRPr sz="1998"/>
            </a:lvl2pPr>
            <a:lvl3pPr marL="913629" indent="0" algn="ctr">
              <a:buNone/>
              <a:defRPr sz="1799"/>
            </a:lvl3pPr>
            <a:lvl4pPr marL="1370443" indent="0" algn="ctr">
              <a:buNone/>
              <a:defRPr sz="1599"/>
            </a:lvl4pPr>
            <a:lvl5pPr marL="1827258" indent="0" algn="ctr">
              <a:buNone/>
              <a:defRPr sz="1599"/>
            </a:lvl5pPr>
            <a:lvl6pPr marL="2284072" indent="0" algn="ctr">
              <a:buNone/>
              <a:defRPr sz="1599"/>
            </a:lvl6pPr>
            <a:lvl7pPr marL="2740887" indent="0" algn="ctr">
              <a:buNone/>
              <a:defRPr sz="1599"/>
            </a:lvl7pPr>
            <a:lvl8pPr marL="3197701" indent="0" algn="ctr">
              <a:buNone/>
              <a:defRPr sz="1599"/>
            </a:lvl8pPr>
            <a:lvl9pPr marL="3654515" indent="0" algn="ctr">
              <a:buNone/>
              <a:defRPr sz="1599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857330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77515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57" y="1709741"/>
            <a:ext cx="8391942" cy="2852737"/>
          </a:xfrm>
        </p:spPr>
        <p:txBody>
          <a:bodyPr anchor="b"/>
          <a:lstStyle>
            <a:lvl1pPr>
              <a:defRPr sz="599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857" y="4589467"/>
            <a:ext cx="8391942" cy="1500187"/>
          </a:xfrm>
        </p:spPr>
        <p:txBody>
          <a:bodyPr/>
          <a:lstStyle>
            <a:lvl1pPr marL="0" indent="0">
              <a:buNone/>
              <a:defRPr sz="2398">
                <a:solidFill>
                  <a:schemeClr val="tx1"/>
                </a:solidFill>
              </a:defRPr>
            </a:lvl1pPr>
            <a:lvl2pPr marL="456814" indent="0">
              <a:buNone/>
              <a:defRPr sz="1998">
                <a:solidFill>
                  <a:schemeClr val="tx1">
                    <a:tint val="75000"/>
                  </a:schemeClr>
                </a:solidFill>
              </a:defRPr>
            </a:lvl2pPr>
            <a:lvl3pPr marL="913629" indent="0">
              <a:buNone/>
              <a:defRPr sz="1799">
                <a:solidFill>
                  <a:schemeClr val="tx1">
                    <a:tint val="75000"/>
                  </a:schemeClr>
                </a:solidFill>
              </a:defRPr>
            </a:lvl3pPr>
            <a:lvl4pPr marL="1370443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4pPr>
            <a:lvl5pPr marL="1827258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5pPr>
            <a:lvl6pPr marL="2284072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6pPr>
            <a:lvl7pPr marL="2740887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7pPr>
            <a:lvl8pPr marL="3197701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8pPr>
            <a:lvl9pPr marL="3654515" indent="0">
              <a:buNone/>
              <a:defRPr sz="1599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2048509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924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570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50319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365129"/>
            <a:ext cx="839194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192" y="1681164"/>
            <a:ext cx="4116155" cy="82391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14" indent="0">
              <a:buNone/>
              <a:defRPr sz="1998" b="1"/>
            </a:lvl2pPr>
            <a:lvl3pPr marL="913629" indent="0">
              <a:buNone/>
              <a:defRPr sz="1799" b="1"/>
            </a:lvl3pPr>
            <a:lvl4pPr marL="1370443" indent="0">
              <a:buNone/>
              <a:defRPr sz="1599" b="1"/>
            </a:lvl4pPr>
            <a:lvl5pPr marL="1827258" indent="0">
              <a:buNone/>
              <a:defRPr sz="1599" b="1"/>
            </a:lvl5pPr>
            <a:lvl6pPr marL="2284072" indent="0">
              <a:buNone/>
              <a:defRPr sz="1599" b="1"/>
            </a:lvl6pPr>
            <a:lvl7pPr marL="2740887" indent="0">
              <a:buNone/>
              <a:defRPr sz="1599" b="1"/>
            </a:lvl7pPr>
            <a:lvl8pPr marL="3197701" indent="0">
              <a:buNone/>
              <a:defRPr sz="1599" b="1"/>
            </a:lvl8pPr>
            <a:lvl9pPr marL="3654515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192" y="2505075"/>
            <a:ext cx="411615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5707" y="1681164"/>
            <a:ext cx="4136427" cy="82391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14" indent="0">
              <a:buNone/>
              <a:defRPr sz="1998" b="1"/>
            </a:lvl2pPr>
            <a:lvl3pPr marL="913629" indent="0">
              <a:buNone/>
              <a:defRPr sz="1799" b="1"/>
            </a:lvl3pPr>
            <a:lvl4pPr marL="1370443" indent="0">
              <a:buNone/>
              <a:defRPr sz="1599" b="1"/>
            </a:lvl4pPr>
            <a:lvl5pPr marL="1827258" indent="0">
              <a:buNone/>
              <a:defRPr sz="1599" b="1"/>
            </a:lvl5pPr>
            <a:lvl6pPr marL="2284072" indent="0">
              <a:buNone/>
              <a:defRPr sz="1599" b="1"/>
            </a:lvl6pPr>
            <a:lvl7pPr marL="2740887" indent="0">
              <a:buNone/>
              <a:defRPr sz="1599" b="1"/>
            </a:lvl7pPr>
            <a:lvl8pPr marL="3197701" indent="0">
              <a:buNone/>
              <a:defRPr sz="1599" b="1"/>
            </a:lvl8pPr>
            <a:lvl9pPr marL="3654515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5707" y="2505075"/>
            <a:ext cx="413642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798897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83152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923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570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907833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971015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428" y="987428"/>
            <a:ext cx="4925705" cy="4873625"/>
          </a:xfrm>
        </p:spPr>
        <p:txBody>
          <a:bodyPr/>
          <a:lstStyle>
            <a:lvl1pPr>
              <a:defRPr sz="3197"/>
            </a:lvl1pPr>
            <a:lvl2pPr>
              <a:defRPr sz="2798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9"/>
            </a:lvl1pPr>
            <a:lvl2pPr marL="456814" indent="0">
              <a:buNone/>
              <a:defRPr sz="1399"/>
            </a:lvl2pPr>
            <a:lvl3pPr marL="913629" indent="0">
              <a:buNone/>
              <a:defRPr sz="1199"/>
            </a:lvl3pPr>
            <a:lvl4pPr marL="1370443" indent="0">
              <a:buNone/>
              <a:defRPr sz="999"/>
            </a:lvl4pPr>
            <a:lvl5pPr marL="1827258" indent="0">
              <a:buNone/>
              <a:defRPr sz="999"/>
            </a:lvl5pPr>
            <a:lvl6pPr marL="2284072" indent="0">
              <a:buNone/>
              <a:defRPr sz="999"/>
            </a:lvl6pPr>
            <a:lvl7pPr marL="2740887" indent="0">
              <a:buNone/>
              <a:defRPr sz="999"/>
            </a:lvl7pPr>
            <a:lvl8pPr marL="3197701" indent="0">
              <a:buNone/>
              <a:defRPr sz="999"/>
            </a:lvl8pPr>
            <a:lvl9pPr marL="3654515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2484852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19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6428" y="987428"/>
            <a:ext cx="4925705" cy="4873625"/>
          </a:xfrm>
        </p:spPr>
        <p:txBody>
          <a:bodyPr anchor="t"/>
          <a:lstStyle>
            <a:lvl1pPr marL="0" indent="0">
              <a:buNone/>
              <a:defRPr sz="3197"/>
            </a:lvl1pPr>
            <a:lvl2pPr marL="456814" indent="0">
              <a:buNone/>
              <a:defRPr sz="2798"/>
            </a:lvl2pPr>
            <a:lvl3pPr marL="913629" indent="0">
              <a:buNone/>
              <a:defRPr sz="2398"/>
            </a:lvl3pPr>
            <a:lvl4pPr marL="1370443" indent="0">
              <a:buNone/>
              <a:defRPr sz="1998"/>
            </a:lvl4pPr>
            <a:lvl5pPr marL="1827258" indent="0">
              <a:buNone/>
              <a:defRPr sz="1998"/>
            </a:lvl5pPr>
            <a:lvl6pPr marL="2284072" indent="0">
              <a:buNone/>
              <a:defRPr sz="1998"/>
            </a:lvl6pPr>
            <a:lvl7pPr marL="2740887" indent="0">
              <a:buNone/>
              <a:defRPr sz="1998"/>
            </a:lvl7pPr>
            <a:lvl8pPr marL="3197701" indent="0">
              <a:buNone/>
              <a:defRPr sz="1998"/>
            </a:lvl8pPr>
            <a:lvl9pPr marL="3654515" indent="0">
              <a:buNone/>
              <a:defRPr sz="1998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599"/>
            </a:lvl1pPr>
            <a:lvl2pPr marL="456814" indent="0">
              <a:buNone/>
              <a:defRPr sz="1399"/>
            </a:lvl2pPr>
            <a:lvl3pPr marL="913629" indent="0">
              <a:buNone/>
              <a:defRPr sz="1199"/>
            </a:lvl3pPr>
            <a:lvl4pPr marL="1370443" indent="0">
              <a:buNone/>
              <a:defRPr sz="999"/>
            </a:lvl4pPr>
            <a:lvl5pPr marL="1827258" indent="0">
              <a:buNone/>
              <a:defRPr sz="999"/>
            </a:lvl5pPr>
            <a:lvl6pPr marL="2284072" indent="0">
              <a:buNone/>
              <a:defRPr sz="999"/>
            </a:lvl6pPr>
            <a:lvl7pPr marL="2740887" indent="0">
              <a:buNone/>
              <a:defRPr sz="999"/>
            </a:lvl7pPr>
            <a:lvl8pPr marL="3197701" indent="0">
              <a:buNone/>
              <a:defRPr sz="999"/>
            </a:lvl8pPr>
            <a:lvl9pPr marL="3654515" indent="0">
              <a:buNone/>
              <a:defRPr sz="9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18362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52111151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2880" y="365126"/>
            <a:ext cx="209798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925" y="365126"/>
            <a:ext cx="617233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1297517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6224" y="1122363"/>
            <a:ext cx="7297341" cy="2387600"/>
          </a:xfrm>
        </p:spPr>
        <p:txBody>
          <a:bodyPr anchor="b"/>
          <a:lstStyle>
            <a:lvl1pPr algn="ctr">
              <a:defRPr sz="550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6224" y="3602038"/>
            <a:ext cx="7297341" cy="1655762"/>
          </a:xfrm>
        </p:spPr>
        <p:txBody>
          <a:bodyPr/>
          <a:lstStyle>
            <a:lvl1pPr marL="0" indent="0" algn="ctr">
              <a:buNone/>
              <a:defRPr sz="2201"/>
            </a:lvl1pPr>
            <a:lvl2pPr marL="419344" indent="0" algn="ctr">
              <a:buNone/>
              <a:defRPr sz="1834"/>
            </a:lvl2pPr>
            <a:lvl3pPr marL="838688" indent="0" algn="ctr">
              <a:buNone/>
              <a:defRPr sz="1651"/>
            </a:lvl3pPr>
            <a:lvl4pPr marL="1258032" indent="0" algn="ctr">
              <a:buNone/>
              <a:defRPr sz="1468"/>
            </a:lvl4pPr>
            <a:lvl5pPr marL="1677375" indent="0" algn="ctr">
              <a:buNone/>
              <a:defRPr sz="1468"/>
            </a:lvl5pPr>
            <a:lvl6pPr marL="2096719" indent="0" algn="ctr">
              <a:buNone/>
              <a:defRPr sz="1468"/>
            </a:lvl6pPr>
            <a:lvl7pPr marL="2516063" indent="0" algn="ctr">
              <a:buNone/>
              <a:defRPr sz="1468"/>
            </a:lvl7pPr>
            <a:lvl8pPr marL="2935407" indent="0" algn="ctr">
              <a:buNone/>
              <a:defRPr sz="1468"/>
            </a:lvl8pPr>
            <a:lvl9pPr marL="3354751" indent="0" algn="ctr">
              <a:buNone/>
              <a:defRPr sz="146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623213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5919283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3856" y="1709740"/>
            <a:ext cx="8391942" cy="2852737"/>
          </a:xfrm>
        </p:spPr>
        <p:txBody>
          <a:bodyPr anchor="b"/>
          <a:lstStyle>
            <a:lvl1pPr>
              <a:defRPr sz="550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3856" y="4589465"/>
            <a:ext cx="8391942" cy="1500187"/>
          </a:xfrm>
        </p:spPr>
        <p:txBody>
          <a:bodyPr/>
          <a:lstStyle>
            <a:lvl1pPr marL="0" indent="0">
              <a:buNone/>
              <a:defRPr sz="2201">
                <a:solidFill>
                  <a:schemeClr val="tx1">
                    <a:tint val="75000"/>
                  </a:schemeClr>
                </a:solidFill>
              </a:defRPr>
            </a:lvl1pPr>
            <a:lvl2pPr marL="419344" indent="0">
              <a:buNone/>
              <a:defRPr sz="1834">
                <a:solidFill>
                  <a:schemeClr val="tx1">
                    <a:tint val="75000"/>
                  </a:schemeClr>
                </a:solidFill>
              </a:defRPr>
            </a:lvl2pPr>
            <a:lvl3pPr marL="838688" indent="0">
              <a:buNone/>
              <a:defRPr sz="1651">
                <a:solidFill>
                  <a:schemeClr val="tx1">
                    <a:tint val="75000"/>
                  </a:schemeClr>
                </a:solidFill>
              </a:defRPr>
            </a:lvl3pPr>
            <a:lvl4pPr marL="1258032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4pPr>
            <a:lvl5pPr marL="1677375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5pPr>
            <a:lvl6pPr marL="2096719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6pPr>
            <a:lvl7pPr marL="2516063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7pPr>
            <a:lvl8pPr marL="2935407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8pPr>
            <a:lvl9pPr marL="3354751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251405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8923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5705" y="1825625"/>
            <a:ext cx="41351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027901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365127"/>
            <a:ext cx="839194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191" y="1681163"/>
            <a:ext cx="4116156" cy="823912"/>
          </a:xfrm>
        </p:spPr>
        <p:txBody>
          <a:bodyPr anchor="b"/>
          <a:lstStyle>
            <a:lvl1pPr marL="0" indent="0">
              <a:buNone/>
              <a:defRPr sz="2201" b="1"/>
            </a:lvl1pPr>
            <a:lvl2pPr marL="419344" indent="0">
              <a:buNone/>
              <a:defRPr sz="1834" b="1"/>
            </a:lvl2pPr>
            <a:lvl3pPr marL="838688" indent="0">
              <a:buNone/>
              <a:defRPr sz="1651" b="1"/>
            </a:lvl3pPr>
            <a:lvl4pPr marL="1258032" indent="0">
              <a:buNone/>
              <a:defRPr sz="1468" b="1"/>
            </a:lvl4pPr>
            <a:lvl5pPr marL="1677375" indent="0">
              <a:buNone/>
              <a:defRPr sz="1468" b="1"/>
            </a:lvl5pPr>
            <a:lvl6pPr marL="2096719" indent="0">
              <a:buNone/>
              <a:defRPr sz="1468" b="1"/>
            </a:lvl6pPr>
            <a:lvl7pPr marL="2516063" indent="0">
              <a:buNone/>
              <a:defRPr sz="1468" b="1"/>
            </a:lvl7pPr>
            <a:lvl8pPr marL="2935407" indent="0">
              <a:buNone/>
              <a:defRPr sz="1468" b="1"/>
            </a:lvl8pPr>
            <a:lvl9pPr marL="3354751" indent="0">
              <a:buNone/>
              <a:defRPr sz="14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191" y="2505075"/>
            <a:ext cx="411615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5705" y="1681163"/>
            <a:ext cx="4136428" cy="823912"/>
          </a:xfrm>
        </p:spPr>
        <p:txBody>
          <a:bodyPr anchor="b"/>
          <a:lstStyle>
            <a:lvl1pPr marL="0" indent="0">
              <a:buNone/>
              <a:defRPr sz="2201" b="1"/>
            </a:lvl1pPr>
            <a:lvl2pPr marL="419344" indent="0">
              <a:buNone/>
              <a:defRPr sz="1834" b="1"/>
            </a:lvl2pPr>
            <a:lvl3pPr marL="838688" indent="0">
              <a:buNone/>
              <a:defRPr sz="1651" b="1"/>
            </a:lvl3pPr>
            <a:lvl4pPr marL="1258032" indent="0">
              <a:buNone/>
              <a:defRPr sz="1468" b="1"/>
            </a:lvl4pPr>
            <a:lvl5pPr marL="1677375" indent="0">
              <a:buNone/>
              <a:defRPr sz="1468" b="1"/>
            </a:lvl5pPr>
            <a:lvl6pPr marL="2096719" indent="0">
              <a:buNone/>
              <a:defRPr sz="1468" b="1"/>
            </a:lvl6pPr>
            <a:lvl7pPr marL="2516063" indent="0">
              <a:buNone/>
              <a:defRPr sz="1468" b="1"/>
            </a:lvl7pPr>
            <a:lvl8pPr marL="2935407" indent="0">
              <a:buNone/>
              <a:defRPr sz="1468" b="1"/>
            </a:lvl8pPr>
            <a:lvl9pPr marL="3354751" indent="0">
              <a:buNone/>
              <a:defRPr sz="14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5705" y="2505075"/>
            <a:ext cx="413642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38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365127"/>
            <a:ext cx="839194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191" y="1681163"/>
            <a:ext cx="411615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191" y="2505075"/>
            <a:ext cx="4116156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5706" y="1681163"/>
            <a:ext cx="413642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5706" y="2505075"/>
            <a:ext cx="413642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0127468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14434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96775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1" y="457200"/>
            <a:ext cx="3138110" cy="1600200"/>
          </a:xfrm>
        </p:spPr>
        <p:txBody>
          <a:bodyPr anchor="b"/>
          <a:lstStyle>
            <a:lvl1pPr>
              <a:defRPr sz="293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428" y="987427"/>
            <a:ext cx="4925705" cy="4873625"/>
          </a:xfrm>
        </p:spPr>
        <p:txBody>
          <a:bodyPr/>
          <a:lstStyle>
            <a:lvl1pPr>
              <a:defRPr sz="2935"/>
            </a:lvl1pPr>
            <a:lvl2pPr>
              <a:defRPr sz="2568"/>
            </a:lvl2pPr>
            <a:lvl3pPr>
              <a:defRPr sz="2201"/>
            </a:lvl3pPr>
            <a:lvl4pPr>
              <a:defRPr sz="1834"/>
            </a:lvl4pPr>
            <a:lvl5pPr>
              <a:defRPr sz="1834"/>
            </a:lvl5pPr>
            <a:lvl6pPr>
              <a:defRPr sz="1834"/>
            </a:lvl6pPr>
            <a:lvl7pPr>
              <a:defRPr sz="1834"/>
            </a:lvl7pPr>
            <a:lvl8pPr>
              <a:defRPr sz="1834"/>
            </a:lvl8pPr>
            <a:lvl9pPr>
              <a:defRPr sz="18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1" y="2057400"/>
            <a:ext cx="3138110" cy="3811588"/>
          </a:xfrm>
        </p:spPr>
        <p:txBody>
          <a:bodyPr/>
          <a:lstStyle>
            <a:lvl1pPr marL="0" indent="0">
              <a:buNone/>
              <a:defRPr sz="1468"/>
            </a:lvl1pPr>
            <a:lvl2pPr marL="419344" indent="0">
              <a:buNone/>
              <a:defRPr sz="1284"/>
            </a:lvl2pPr>
            <a:lvl3pPr marL="838688" indent="0">
              <a:buNone/>
              <a:defRPr sz="1101"/>
            </a:lvl3pPr>
            <a:lvl4pPr marL="1258032" indent="0">
              <a:buNone/>
              <a:defRPr sz="917"/>
            </a:lvl4pPr>
            <a:lvl5pPr marL="1677375" indent="0">
              <a:buNone/>
              <a:defRPr sz="917"/>
            </a:lvl5pPr>
            <a:lvl6pPr marL="2096719" indent="0">
              <a:buNone/>
              <a:defRPr sz="917"/>
            </a:lvl6pPr>
            <a:lvl7pPr marL="2516063" indent="0">
              <a:buNone/>
              <a:defRPr sz="917"/>
            </a:lvl7pPr>
            <a:lvl8pPr marL="2935407" indent="0">
              <a:buNone/>
              <a:defRPr sz="917"/>
            </a:lvl8pPr>
            <a:lvl9pPr marL="3354751" indent="0">
              <a:buNone/>
              <a:defRPr sz="9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8292059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1" y="457200"/>
            <a:ext cx="3138110" cy="1600200"/>
          </a:xfrm>
        </p:spPr>
        <p:txBody>
          <a:bodyPr anchor="b"/>
          <a:lstStyle>
            <a:lvl1pPr>
              <a:defRPr sz="293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36428" y="987427"/>
            <a:ext cx="4925705" cy="4873625"/>
          </a:xfrm>
        </p:spPr>
        <p:txBody>
          <a:bodyPr/>
          <a:lstStyle>
            <a:lvl1pPr marL="0" indent="0">
              <a:buNone/>
              <a:defRPr sz="2935"/>
            </a:lvl1pPr>
            <a:lvl2pPr marL="419344" indent="0">
              <a:buNone/>
              <a:defRPr sz="2568"/>
            </a:lvl2pPr>
            <a:lvl3pPr marL="838688" indent="0">
              <a:buNone/>
              <a:defRPr sz="2201"/>
            </a:lvl3pPr>
            <a:lvl4pPr marL="1258032" indent="0">
              <a:buNone/>
              <a:defRPr sz="1834"/>
            </a:lvl4pPr>
            <a:lvl5pPr marL="1677375" indent="0">
              <a:buNone/>
              <a:defRPr sz="1834"/>
            </a:lvl5pPr>
            <a:lvl6pPr marL="2096719" indent="0">
              <a:buNone/>
              <a:defRPr sz="1834"/>
            </a:lvl6pPr>
            <a:lvl7pPr marL="2516063" indent="0">
              <a:buNone/>
              <a:defRPr sz="1834"/>
            </a:lvl7pPr>
            <a:lvl8pPr marL="2935407" indent="0">
              <a:buNone/>
              <a:defRPr sz="1834"/>
            </a:lvl8pPr>
            <a:lvl9pPr marL="3354751" indent="0">
              <a:buNone/>
              <a:defRPr sz="1834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1" y="2057400"/>
            <a:ext cx="3138110" cy="3811588"/>
          </a:xfrm>
        </p:spPr>
        <p:txBody>
          <a:bodyPr/>
          <a:lstStyle>
            <a:lvl1pPr marL="0" indent="0">
              <a:buNone/>
              <a:defRPr sz="1468"/>
            </a:lvl1pPr>
            <a:lvl2pPr marL="419344" indent="0">
              <a:buNone/>
              <a:defRPr sz="1284"/>
            </a:lvl2pPr>
            <a:lvl3pPr marL="838688" indent="0">
              <a:buNone/>
              <a:defRPr sz="1101"/>
            </a:lvl3pPr>
            <a:lvl4pPr marL="1258032" indent="0">
              <a:buNone/>
              <a:defRPr sz="917"/>
            </a:lvl4pPr>
            <a:lvl5pPr marL="1677375" indent="0">
              <a:buNone/>
              <a:defRPr sz="917"/>
            </a:lvl5pPr>
            <a:lvl6pPr marL="2096719" indent="0">
              <a:buNone/>
              <a:defRPr sz="917"/>
            </a:lvl6pPr>
            <a:lvl7pPr marL="2516063" indent="0">
              <a:buNone/>
              <a:defRPr sz="917"/>
            </a:lvl7pPr>
            <a:lvl8pPr marL="2935407" indent="0">
              <a:buNone/>
              <a:defRPr sz="917"/>
            </a:lvl8pPr>
            <a:lvl9pPr marL="3354751" indent="0">
              <a:buNone/>
              <a:defRPr sz="9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3248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08450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2879" y="365125"/>
            <a:ext cx="2097986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8923" y="365125"/>
            <a:ext cx="6172334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8924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027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53786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459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6427" y="987427"/>
            <a:ext cx="4925705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9018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190" y="457200"/>
            <a:ext cx="313811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136427" y="987427"/>
            <a:ext cx="4925705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190" y="2057400"/>
            <a:ext cx="313811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75BA7AC-D5B2-4EAB-A1FF-2BEE77A7CE74}" type="datetimeFigureOut">
              <a:rPr lang="en-US" smtClean="0">
                <a:solidFill>
                  <a:prstClr val="black"/>
                </a:solidFill>
              </a:rPr>
              <a:pPr>
                <a:defRPr/>
              </a:pPr>
              <a:t>3/14/2023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192214B-8AB3-47AC-8DCC-1843CB75F973}" type="slidenum">
              <a:rPr lang="en-US" smtClean="0">
                <a:solidFill>
                  <a:prstClr val="black"/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95125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923" y="365127"/>
            <a:ext cx="83919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923" y="1825625"/>
            <a:ext cx="83919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923" y="6356352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3/14/2023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22993" y="6356352"/>
            <a:ext cx="32838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1663" y="6356352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38933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923" y="365129"/>
            <a:ext cx="83919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923" y="1825625"/>
            <a:ext cx="83919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923" y="6356354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3/14/2023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22994" y="6356354"/>
            <a:ext cx="32838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1663" y="6356354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8915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3668" rtl="0" eaLnBrk="1" latinLnBrk="0" hangingPunct="1">
        <a:lnSpc>
          <a:spcPct val="90000"/>
        </a:lnSpc>
        <a:spcBef>
          <a:spcPct val="0"/>
        </a:spcBef>
        <a:buNone/>
        <a:defRPr sz="439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17" indent="-228417" algn="l" defTabSz="913668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251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142086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920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5754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2588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69423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6257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3091" indent="-228417" algn="l" defTabSz="91366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834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668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503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337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171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1005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840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674" algn="l" defTabSz="913668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923" y="365129"/>
            <a:ext cx="83919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923" y="1825625"/>
            <a:ext cx="83919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922" y="6356356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198"/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845198"/>
              <a:t>3/14/2023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22995" y="6356356"/>
            <a:ext cx="32838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198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1664" y="6356356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198"/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845198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73434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defTabSz="912898" rtl="0" eaLnBrk="1" latinLnBrk="0" hangingPunct="1">
        <a:lnSpc>
          <a:spcPct val="90000"/>
        </a:lnSpc>
        <a:spcBef>
          <a:spcPct val="0"/>
        </a:spcBef>
        <a:buNone/>
        <a:defRPr sz="439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224" indent="-228224" algn="l" defTabSz="912898" rtl="0" eaLnBrk="1" latinLnBrk="0" hangingPunct="1">
        <a:lnSpc>
          <a:spcPct val="90000"/>
        </a:lnSpc>
        <a:spcBef>
          <a:spcPts val="998"/>
        </a:spcBef>
        <a:buFont typeface="Arial" panose="020B0604020202020204" pitchFamily="34" charset="0"/>
        <a:buChar char="•"/>
        <a:defRPr sz="2796" kern="1200">
          <a:solidFill>
            <a:schemeClr val="tx1"/>
          </a:solidFill>
          <a:latin typeface="+mn-lt"/>
          <a:ea typeface="+mn-ea"/>
          <a:cs typeface="+mn-cs"/>
        </a:defRPr>
      </a:lvl1pPr>
      <a:lvl2pPr marL="684674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6" kern="1200">
          <a:solidFill>
            <a:schemeClr val="tx1"/>
          </a:solidFill>
          <a:latin typeface="+mn-lt"/>
          <a:ea typeface="+mn-ea"/>
          <a:cs typeface="+mn-cs"/>
        </a:defRPr>
      </a:lvl2pPr>
      <a:lvl3pPr marL="1141122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6" kern="1200">
          <a:solidFill>
            <a:schemeClr val="tx1"/>
          </a:solidFill>
          <a:latin typeface="+mn-lt"/>
          <a:ea typeface="+mn-ea"/>
          <a:cs typeface="+mn-cs"/>
        </a:defRPr>
      </a:lvl3pPr>
      <a:lvl4pPr marL="1597572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2054020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510468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966919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423367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879817" indent="-228224" algn="l" defTabSz="912898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1pPr>
      <a:lvl2pPr marL="456449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2pPr>
      <a:lvl3pPr marL="912898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3pPr>
      <a:lvl4pPr marL="1369347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4pPr>
      <a:lvl5pPr marL="1825796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5pPr>
      <a:lvl6pPr marL="2282245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6pPr>
      <a:lvl7pPr marL="2738694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7pPr>
      <a:lvl8pPr marL="3195143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8pPr>
      <a:lvl9pPr marL="3651591" algn="l" defTabSz="912898" rtl="0" eaLnBrk="1" latinLnBrk="0" hangingPunct="1">
        <a:defRPr sz="17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8923" y="365129"/>
            <a:ext cx="839194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8923" y="1825625"/>
            <a:ext cx="8391942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8922" y="6356354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875"/>
            <a:fld id="{C764DE79-268F-4C1A-8933-263129D2AF90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845875"/>
              <a:t>3/14/2023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22994" y="6356354"/>
            <a:ext cx="32838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875"/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71664" y="6356354"/>
            <a:ext cx="218920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9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defTabSz="845875"/>
            <a:fld id="{48F63A3B-78C7-47BE-AE5E-E10140E04643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 defTabSz="845875"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0337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defTabSz="913629" rtl="0" eaLnBrk="1" latinLnBrk="0" hangingPunct="1">
        <a:lnSpc>
          <a:spcPct val="90000"/>
        </a:lnSpc>
        <a:spcBef>
          <a:spcPct val="0"/>
        </a:spcBef>
        <a:buNone/>
        <a:defRPr sz="43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407" indent="-228407" algn="l" defTabSz="913629" rtl="0" eaLnBrk="1" latinLnBrk="0" hangingPunct="1">
        <a:lnSpc>
          <a:spcPct val="90000"/>
        </a:lnSpc>
        <a:spcBef>
          <a:spcPts val="999"/>
        </a:spcBef>
        <a:buFont typeface="Arial" panose="020B0604020202020204" pitchFamily="34" charset="0"/>
        <a:buChar char="•"/>
        <a:defRPr sz="2798" kern="1200">
          <a:solidFill>
            <a:schemeClr val="tx1"/>
          </a:solidFill>
          <a:latin typeface="+mn-lt"/>
          <a:ea typeface="+mn-ea"/>
          <a:cs typeface="+mn-cs"/>
        </a:defRPr>
      </a:lvl1pPr>
      <a:lvl2pPr marL="685222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142036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998" kern="1200">
          <a:solidFill>
            <a:schemeClr val="tx1"/>
          </a:solidFill>
          <a:latin typeface="+mn-lt"/>
          <a:ea typeface="+mn-ea"/>
          <a:cs typeface="+mn-cs"/>
        </a:defRPr>
      </a:lvl3pPr>
      <a:lvl4pPr marL="1598851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2055665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512478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969294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426108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882923" indent="-228407" algn="l" defTabSz="91362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814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629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443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258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072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0887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701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515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076" y="1161143"/>
            <a:ext cx="9034803" cy="5015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53298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3" r:id="rId1"/>
    <p:sldLayoutId id="2147483794" r:id="rId2"/>
    <p:sldLayoutId id="2147483795" r:id="rId3"/>
    <p:sldLayoutId id="2147483796" r:id="rId4"/>
    <p:sldLayoutId id="2147483797" r:id="rId5"/>
    <p:sldLayoutId id="2147483798" r:id="rId6"/>
    <p:sldLayoutId id="2147483799" r:id="rId7"/>
    <p:sldLayoutId id="2147483800" r:id="rId8"/>
    <p:sldLayoutId id="2147483801" r:id="rId9"/>
    <p:sldLayoutId id="2147483802" r:id="rId10"/>
    <p:sldLayoutId id="2147483803" r:id="rId11"/>
  </p:sldLayoutIdLst>
  <p:txStyles>
    <p:titleStyle>
      <a:lvl1pPr algn="ctr" defTabSz="838688" rtl="0" eaLnBrk="1" latinLnBrk="0" hangingPunct="1">
        <a:lnSpc>
          <a:spcPct val="90000"/>
        </a:lnSpc>
        <a:spcBef>
          <a:spcPct val="0"/>
        </a:spcBef>
        <a:buNone/>
        <a:defRPr sz="4036" kern="1200">
          <a:solidFill>
            <a:srgbClr val="002060"/>
          </a:solidFill>
          <a:latin typeface="Elephant" panose="02020904090505020303" pitchFamily="18" charset="0"/>
          <a:ea typeface="+mj-ea"/>
          <a:cs typeface="+mj-cs"/>
        </a:defRPr>
      </a:lvl1pPr>
    </p:titleStyle>
    <p:bodyStyle>
      <a:lvl1pPr marL="209672" indent="-209672" algn="l" defTabSz="838688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669" kern="1200">
          <a:solidFill>
            <a:schemeClr val="tx1"/>
          </a:solidFill>
          <a:latin typeface="+mn-lt"/>
          <a:ea typeface="+mn-ea"/>
          <a:cs typeface="+mn-cs"/>
        </a:defRPr>
      </a:lvl1pPr>
      <a:lvl2pPr marL="629016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3302" kern="1200">
          <a:solidFill>
            <a:schemeClr val="tx1"/>
          </a:solidFill>
          <a:latin typeface="+mn-lt"/>
          <a:ea typeface="+mn-ea"/>
          <a:cs typeface="+mn-cs"/>
        </a:defRPr>
      </a:lvl2pPr>
      <a:lvl3pPr marL="1048360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935" kern="1200">
          <a:solidFill>
            <a:schemeClr val="tx1"/>
          </a:solidFill>
          <a:latin typeface="+mn-lt"/>
          <a:ea typeface="+mn-ea"/>
          <a:cs typeface="+mn-cs"/>
        </a:defRPr>
      </a:lvl3pPr>
      <a:lvl4pPr marL="1467703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4pPr>
      <a:lvl5pPr marL="1887047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5pPr>
      <a:lvl6pPr marL="2306391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6pPr>
      <a:lvl7pPr marL="2725735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7pPr>
      <a:lvl8pPr marL="3145079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8pPr>
      <a:lvl9pPr marL="3564423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1pPr>
      <a:lvl2pPr marL="419344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2pPr>
      <a:lvl3pPr marL="838688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3pPr>
      <a:lvl4pPr marL="1258032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4pPr>
      <a:lvl5pPr marL="1677375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5pPr>
      <a:lvl6pPr marL="2096719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6pPr>
      <a:lvl7pPr marL="2516063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7pPr>
      <a:lvl8pPr marL="2935407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8pPr>
      <a:lvl9pPr marL="3354751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5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5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5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5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5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5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5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5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3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conditional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if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looping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while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for</a:t>
            </a:r>
            <a:endParaRPr lang="en-US" altLang="en-US" sz="2600" b="1" dirty="0">
              <a:solidFill>
                <a:srgbClr val="969696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>
                <a:solidFill>
                  <a:srgbClr val="0070C0"/>
                </a:solidFill>
              </a:rPr>
              <a:t>Control Flow</a:t>
            </a:r>
          </a:p>
        </p:txBody>
      </p:sp>
      <p:sp>
        <p:nvSpPr>
          <p:cNvPr id="4" name="Trapezoid 3"/>
          <p:cNvSpPr/>
          <p:nvPr/>
        </p:nvSpPr>
        <p:spPr>
          <a:xfrm rot="2700000">
            <a:off x="6919806" y="540038"/>
            <a:ext cx="3691349" cy="900951"/>
          </a:xfrm>
          <a:prstGeom prst="trapezoid">
            <a:avLst>
              <a:gd name="adj" fmla="val 9981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0" bIns="182880" rtlCol="0" anchor="ctr"/>
          <a:lstStyle/>
          <a:p>
            <a:pPr algn="ctr">
              <a:lnSpc>
                <a:spcPct val="90000"/>
              </a:lnSpc>
            </a:pPr>
            <a:r>
              <a:rPr lang="en-US" sz="2800" spc="-40" dirty="0">
                <a:solidFill>
                  <a:schemeClr val="tx1"/>
                </a:solidFill>
              </a:rPr>
              <a:t>This is where</a:t>
            </a:r>
            <a:br>
              <a:rPr lang="en-US" sz="2800" spc="-40" dirty="0">
                <a:solidFill>
                  <a:schemeClr val="tx1"/>
                </a:solidFill>
              </a:rPr>
            </a:br>
            <a:r>
              <a:rPr lang="en-US" sz="2800" spc="-40" dirty="0">
                <a:solidFill>
                  <a:schemeClr val="tx1"/>
                </a:solidFill>
              </a:rPr>
              <a:t>we ended last week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72180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2894" y="1017271"/>
            <a:ext cx="9436893" cy="70301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4000" dirty="0"/>
              <a:t>Q: Is it unnecessary? These</a:t>
            </a:r>
            <a:r>
              <a:rPr lang="en-US" altLang="en-US" sz="3600" dirty="0"/>
              <a:t> </a:t>
            </a:r>
            <a:r>
              <a:rPr lang="en-US" altLang="en-US" sz="4000" dirty="0"/>
              <a:t>2</a:t>
            </a:r>
            <a:r>
              <a:rPr lang="en-US" altLang="en-US" sz="3600" dirty="0"/>
              <a:t> </a:t>
            </a:r>
            <a:r>
              <a:rPr lang="en-US" altLang="en-US" sz="4000" dirty="0"/>
              <a:t>are</a:t>
            </a:r>
            <a:r>
              <a:rPr lang="en-US" altLang="en-US" sz="3600" dirty="0"/>
              <a:t> </a:t>
            </a:r>
            <a:r>
              <a:rPr lang="en-US" altLang="en-US" sz="4000" dirty="0"/>
              <a:t>equivalent: </a:t>
            </a:r>
            <a:endParaRPr lang="en-US" altLang="en-US" sz="28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247884" y="4082484"/>
            <a:ext cx="10293046" cy="26802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&lt;5 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else: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print("Final value of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",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438941" y="47501"/>
            <a:ext cx="1060767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3830" dirty="0">
                <a:solidFill>
                  <a:srgbClr val="0070C0"/>
                </a:solidFill>
              </a:rPr>
              <a:t>Why use an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3830" dirty="0">
                <a:solidFill>
                  <a:srgbClr val="0070C0"/>
                </a:solidFill>
              </a:rPr>
              <a:t> in a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while</a:t>
            </a:r>
            <a:r>
              <a:rPr lang="en-US" altLang="en-US" sz="3600" dirty="0">
                <a:solidFill>
                  <a:srgbClr val="0070C0"/>
                </a:solidFill>
              </a:rPr>
              <a:t> loop</a:t>
            </a:r>
            <a:r>
              <a:rPr lang="en-US" altLang="en-US" sz="3830" dirty="0">
                <a:solidFill>
                  <a:srgbClr val="0070C0"/>
                </a:solidFill>
              </a:rPr>
              <a:t>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247884" y="1720280"/>
            <a:ext cx="10293046" cy="2155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&lt;5 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print("Final value of 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",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78042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531" grpId="0" build="p"/>
      <p:bldP spid="6" grpId="0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/>
        </p:nvSpPr>
        <p:spPr>
          <a:xfrm>
            <a:off x="3016526" y="2628900"/>
            <a:ext cx="4805301" cy="596214"/>
          </a:xfrm>
          <a:prstGeom prst="roundRect">
            <a:avLst>
              <a:gd name="adj" fmla="val 50000"/>
            </a:avLst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391474" y="1161143"/>
            <a:ext cx="9214642" cy="5015820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3132" dirty="0"/>
              <a:t>Python has six standard data types: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Number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String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FF0000"/>
                </a:solidFill>
                <a:latin typeface="Elephant" panose="02020904090505020303" pitchFamily="18" charset="0"/>
              </a:rPr>
              <a:t>List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Tuple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Set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Dictionary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729789" cy="1142999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4" name="Right Arrow 3"/>
          <p:cNvSpPr/>
          <p:nvPr/>
        </p:nvSpPr>
        <p:spPr>
          <a:xfrm flipH="1">
            <a:off x="2415344" y="2151946"/>
            <a:ext cx="7314444" cy="1567360"/>
          </a:xfrm>
          <a:prstGeom prst="rightArrow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r>
              <a:rPr lang="en-US" sz="3000" spc="50" dirty="0">
                <a:solidFill>
                  <a:prstClr val="black"/>
                </a:solidFill>
              </a:rPr>
              <a:t>We'll come back to lists later. But first…</a:t>
            </a:r>
          </a:p>
        </p:txBody>
      </p:sp>
      <p:sp>
        <p:nvSpPr>
          <p:cNvPr id="5" name="Trapezoid 4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4707925" y="4192717"/>
            <a:ext cx="2893197" cy="1587499"/>
          </a:xfrm>
          <a:prstGeom prst="wedgeRoundRectCallout">
            <a:avLst>
              <a:gd name="adj1" fmla="val -20130"/>
              <a:gd name="adj2" fmla="val -112020"/>
              <a:gd name="adj3" fmla="val 16667"/>
            </a:avLst>
          </a:prstGeom>
          <a:solidFill>
            <a:srgbClr val="FFC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bIns="0" rtlCol="0" anchor="ctr"/>
          <a:lstStyle/>
          <a:p>
            <a:pPr algn="ctr">
              <a:lnSpc>
                <a:spcPct val="80000"/>
              </a:lnSpc>
            </a:pPr>
            <a:r>
              <a:rPr lang="en-US" sz="3200" dirty="0">
                <a:solidFill>
                  <a:srgbClr val="800000"/>
                </a:solidFill>
              </a:rPr>
              <a:t>Well, now it is later, and so it is time to come back to this.</a:t>
            </a:r>
          </a:p>
        </p:txBody>
      </p:sp>
    </p:spTree>
    <p:extLst>
      <p:ext uri="{BB962C8B-B14F-4D97-AF65-F5344CB8AC3E}">
        <p14:creationId xmlns:p14="http://schemas.microsoft.com/office/powerpoint/2010/main" val="3400236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92894" y="2590800"/>
            <a:ext cx="9151759" cy="4188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list1 = [1, 2, 3, 4, 5, 6, 7] 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list2 = [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phys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chem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7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2019]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buFontTx/>
              <a:buNone/>
            </a:pPr>
            <a:endParaRPr lang="en-US" sz="28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How to Define a List: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2895" y="2590800"/>
            <a:ext cx="1371599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sz="2800" spc="-60" dirty="0">
                <a:solidFill>
                  <a:srgbClr val="A6A6A6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endParaRPr lang="en-US" sz="280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cxnSp>
        <p:nvCxnSpPr>
          <p:cNvPr id="23" name="Straight Connector 22"/>
          <p:cNvCxnSpPr/>
          <p:nvPr/>
        </p:nvCxnSpPr>
        <p:spPr>
          <a:xfrm>
            <a:off x="1575808" y="2922414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7742928" y="2922521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75808" y="3370076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037870" y="3369042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Content Placeholder 2"/>
          <p:cNvSpPr txBox="1">
            <a:spLocks/>
          </p:cNvSpPr>
          <p:nvPr/>
        </p:nvSpPr>
        <p:spPr>
          <a:xfrm>
            <a:off x="285134" y="914400"/>
            <a:ext cx="9151759" cy="1700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2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600" dirty="0">
                <a:solidFill>
                  <a:prstClr val="black"/>
                </a:solidFill>
              </a:rPr>
              <a:t>Lists are similar to arrays in C. But the items can be different data types.</a:t>
            </a:r>
            <a:endParaRPr lang="en-US" altLang="en-US" sz="3281" dirty="0">
              <a:solidFill>
                <a:prstClr val="black"/>
              </a:solidFill>
            </a:endParaRPr>
          </a:p>
          <a:p>
            <a:pPr>
              <a:lnSpc>
                <a:spcPct val="820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altLang="en-US" sz="3600" dirty="0">
                <a:solidFill>
                  <a:prstClr val="black"/>
                </a:solidFill>
              </a:rPr>
              <a:t>Lists are </a:t>
            </a:r>
            <a:r>
              <a:rPr lang="en-US" altLang="en-US" sz="3600" b="1" dirty="0">
                <a:solidFill>
                  <a:srgbClr val="0070C0"/>
                </a:solidFill>
              </a:rPr>
              <a:t>defined</a:t>
            </a:r>
            <a:r>
              <a:rPr lang="en-US" altLang="en-US" sz="3600" dirty="0">
                <a:solidFill>
                  <a:prstClr val="black"/>
                </a:solidFill>
              </a:rPr>
              <a:t> by using commas (</a:t>
            </a:r>
            <a:r>
              <a:rPr lang="en-US" altLang="en-US" sz="3600" b="1" dirty="0">
                <a:solidFill>
                  <a:srgbClr val="FF0000"/>
                </a:solidFill>
              </a:rPr>
              <a:t>,</a:t>
            </a:r>
            <a:r>
              <a:rPr lang="en-US" altLang="en-US" sz="3600" dirty="0">
                <a:solidFill>
                  <a:prstClr val="black"/>
                </a:solidFill>
              </a:rPr>
              <a:t>) to separate items within square brackets, </a:t>
            </a:r>
            <a:r>
              <a:rPr lang="en-US" altLang="en-US" sz="3600" b="1" dirty="0">
                <a:solidFill>
                  <a:srgbClr val="FF0000"/>
                </a:solidFill>
              </a:rPr>
              <a:t>[ ]</a:t>
            </a:r>
            <a:r>
              <a:rPr lang="en-US" altLang="en-US" sz="3600" dirty="0">
                <a:solidFill>
                  <a:prstClr val="black"/>
                </a:solidFill>
              </a:rPr>
              <a:t>:</a:t>
            </a:r>
          </a:p>
        </p:txBody>
      </p:sp>
      <p:sp>
        <p:nvSpPr>
          <p:cNvPr id="10" name="Trapezoid 9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3719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301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301"/>
                            </p:stCondLst>
                            <p:childTnLst>
                              <p:par>
                                <p:cTn id="3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"/>
                            </p:stCondLst>
                            <p:childTnLst>
                              <p:par>
                                <p:cTn id="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3301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301"/>
                            </p:stCondLst>
                            <p:childTnLst>
                              <p:par>
                                <p:cTn id="6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ontent Placeholder 2"/>
          <p:cNvSpPr txBox="1">
            <a:spLocks/>
          </p:cNvSpPr>
          <p:nvPr/>
        </p:nvSpPr>
        <p:spPr>
          <a:xfrm>
            <a:off x="285134" y="914400"/>
            <a:ext cx="9151759" cy="1700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2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600" dirty="0">
                <a:solidFill>
                  <a:prstClr val="black"/>
                </a:solidFill>
              </a:rPr>
              <a:t>Lists are similar to arrays in C. But the items can be different data types.</a:t>
            </a:r>
            <a:endParaRPr lang="en-US" altLang="en-US" sz="3281" dirty="0">
              <a:solidFill>
                <a:prstClr val="black"/>
              </a:solidFill>
            </a:endParaRPr>
          </a:p>
          <a:p>
            <a:pPr>
              <a:lnSpc>
                <a:spcPct val="820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altLang="en-US" sz="3600" dirty="0">
                <a:solidFill>
                  <a:prstClr val="black"/>
                </a:solidFill>
              </a:rPr>
              <a:t>Lists are </a:t>
            </a:r>
            <a:r>
              <a:rPr lang="en-US" altLang="en-US" sz="3600" b="1" dirty="0">
                <a:solidFill>
                  <a:srgbClr val="0070C0"/>
                </a:solidFill>
              </a:rPr>
              <a:t>defined</a:t>
            </a:r>
            <a:r>
              <a:rPr lang="en-US" altLang="en-US" sz="3600" dirty="0">
                <a:solidFill>
                  <a:prstClr val="black"/>
                </a:solidFill>
              </a:rPr>
              <a:t> by using commas (</a:t>
            </a:r>
            <a:r>
              <a:rPr lang="en-US" altLang="en-US" sz="3600" b="1" dirty="0">
                <a:solidFill>
                  <a:srgbClr val="FF0000"/>
                </a:solidFill>
              </a:rPr>
              <a:t>,</a:t>
            </a:r>
            <a:r>
              <a:rPr lang="en-US" altLang="en-US" sz="3600" dirty="0">
                <a:solidFill>
                  <a:prstClr val="black"/>
                </a:solidFill>
              </a:rPr>
              <a:t>) to separate items within square brackets, </a:t>
            </a:r>
            <a:r>
              <a:rPr lang="en-US" altLang="en-US" sz="3600" b="1" dirty="0">
                <a:solidFill>
                  <a:srgbClr val="FF0000"/>
                </a:solidFill>
              </a:rPr>
              <a:t>[ ]</a:t>
            </a:r>
            <a:r>
              <a:rPr lang="en-US" altLang="en-US" sz="3600" dirty="0">
                <a:solidFill>
                  <a:prstClr val="black"/>
                </a:solidFill>
              </a:rPr>
              <a:t>:</a:t>
            </a:r>
          </a:p>
        </p:txBody>
      </p:sp>
      <p:sp>
        <p:nvSpPr>
          <p:cNvPr id="2" name="Rectangle 1"/>
          <p:cNvSpPr/>
          <p:nvPr/>
        </p:nvSpPr>
        <p:spPr>
          <a:xfrm>
            <a:off x="0" y="0"/>
            <a:ext cx="9729788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92894" y="2590800"/>
            <a:ext cx="9151759" cy="4188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list1 = [1, 2, 3, 4, 5, 6, 7] 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list2 = [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phys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chem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7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2019] </a:t>
            </a:r>
          </a:p>
          <a:p>
            <a:pPr lvl="1">
              <a:buFontTx/>
              <a:buNone/>
            </a:pPr>
            <a:endParaRPr lang="en-US" sz="28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How to Define a List: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2895" y="2590800"/>
            <a:ext cx="1371599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endParaRPr lang="en-US" sz="280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cxnSp>
        <p:nvCxnSpPr>
          <p:cNvPr id="30" name="Straight Connector 29"/>
          <p:cNvCxnSpPr/>
          <p:nvPr/>
        </p:nvCxnSpPr>
        <p:spPr>
          <a:xfrm>
            <a:off x="1575808" y="3817738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ontent Placeholder 2"/>
          <p:cNvSpPr txBox="1">
            <a:spLocks/>
          </p:cNvSpPr>
          <p:nvPr/>
        </p:nvSpPr>
        <p:spPr>
          <a:xfrm>
            <a:off x="285134" y="914400"/>
            <a:ext cx="9151759" cy="17009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2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600" dirty="0">
                <a:solidFill>
                  <a:prstClr val="black"/>
                </a:solidFill>
              </a:rPr>
              <a:t>Lists are </a:t>
            </a:r>
            <a:r>
              <a:rPr lang="en-US" altLang="en-US" sz="3600" b="1" dirty="0">
                <a:solidFill>
                  <a:srgbClr val="0070C0"/>
                </a:solidFill>
              </a:rPr>
              <a:t>defined</a:t>
            </a:r>
            <a:r>
              <a:rPr lang="en-US" altLang="en-US" sz="3600" dirty="0">
                <a:solidFill>
                  <a:prstClr val="black"/>
                </a:solidFill>
              </a:rPr>
              <a:t> by using commas (</a:t>
            </a:r>
            <a:r>
              <a:rPr lang="en-US" altLang="en-US" sz="3600" b="1" dirty="0">
                <a:solidFill>
                  <a:srgbClr val="FF0000"/>
                </a:solidFill>
              </a:rPr>
              <a:t>,</a:t>
            </a:r>
            <a:r>
              <a:rPr lang="en-US" altLang="en-US" sz="3600" dirty="0">
                <a:solidFill>
                  <a:prstClr val="black"/>
                </a:solidFill>
              </a:rPr>
              <a:t>) to separate items within square brackets, </a:t>
            </a:r>
            <a:r>
              <a:rPr lang="en-US" altLang="en-US" sz="3600" b="1" dirty="0">
                <a:solidFill>
                  <a:srgbClr val="FF0000"/>
                </a:solidFill>
              </a:rPr>
              <a:t>[ ]</a:t>
            </a:r>
            <a:r>
              <a:rPr lang="en-US" altLang="en-US" sz="3600" dirty="0">
                <a:solidFill>
                  <a:prstClr val="black"/>
                </a:solidFill>
              </a:rPr>
              <a:t>:</a:t>
            </a:r>
          </a:p>
        </p:txBody>
      </p:sp>
      <p:sp>
        <p:nvSpPr>
          <p:cNvPr id="9" name="Trapezoid 8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653481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4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10312E-6 0.00949 L 0.00065 -0.14121 " pathEditMode="relative" rAng="0" ptsTypes="AA">
                                      <p:cBhvr>
                                        <p:cTn id="1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3" y="-75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5" grpId="1"/>
      <p:bldP spid="32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Content Placeholder 2"/>
          <p:cNvSpPr>
            <a:spLocks noGrp="1"/>
          </p:cNvSpPr>
          <p:nvPr>
            <p:ph idx="1"/>
          </p:nvPr>
        </p:nvSpPr>
        <p:spPr>
          <a:xfrm>
            <a:off x="285134" y="914400"/>
            <a:ext cx="9151759" cy="1700980"/>
          </a:xfrm>
        </p:spPr>
        <p:txBody>
          <a:bodyPr>
            <a:noAutofit/>
          </a:bodyPr>
          <a:lstStyle/>
          <a:p>
            <a:pPr>
              <a:lnSpc>
                <a:spcPct val="82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altLang="en-US" sz="3600" dirty="0"/>
              <a:t>Lists are </a:t>
            </a:r>
            <a:r>
              <a:rPr lang="en-US" altLang="en-US" sz="3600" b="1" dirty="0">
                <a:solidFill>
                  <a:srgbClr val="0070C0"/>
                </a:solidFill>
              </a:rPr>
              <a:t>defined</a:t>
            </a:r>
            <a:r>
              <a:rPr lang="en-US" altLang="en-US" sz="3600" dirty="0"/>
              <a:t> by using commas (</a:t>
            </a:r>
            <a:r>
              <a:rPr lang="en-US" altLang="en-US" sz="3600" b="1" dirty="0">
                <a:solidFill>
                  <a:srgbClr val="FF0000"/>
                </a:solidFill>
              </a:rPr>
              <a:t>,</a:t>
            </a:r>
            <a:r>
              <a:rPr lang="en-US" altLang="en-US" sz="3600" dirty="0"/>
              <a:t>) to separate items within square brackets, </a:t>
            </a:r>
            <a:r>
              <a:rPr lang="en-US" altLang="en-US" sz="3600" b="1" dirty="0">
                <a:solidFill>
                  <a:srgbClr val="FF0000"/>
                </a:solidFill>
              </a:rPr>
              <a:t>[ ]</a:t>
            </a:r>
            <a:r>
              <a:rPr lang="en-US" altLang="en-US" sz="3600" dirty="0"/>
              <a:t>:</a:t>
            </a:r>
          </a:p>
          <a:p>
            <a:pPr>
              <a:lnSpc>
                <a:spcPct val="82000"/>
              </a:lnSpc>
              <a:spcBef>
                <a:spcPts val="0"/>
              </a:spcBef>
              <a:spcAft>
                <a:spcPts val="1500"/>
              </a:spcAft>
            </a:pPr>
            <a:r>
              <a:rPr lang="en-US" altLang="en-US" sz="3600" dirty="0"/>
              <a:t>To </a:t>
            </a:r>
            <a:r>
              <a:rPr lang="en-US" altLang="en-US" sz="3600" b="1" dirty="0">
                <a:solidFill>
                  <a:srgbClr val="0070C0"/>
                </a:solidFill>
              </a:rPr>
              <a:t>access</a:t>
            </a:r>
            <a:r>
              <a:rPr lang="en-US" altLang="en-US" sz="3600" dirty="0"/>
              <a:t> items, use the same indexing rules as we used for strings: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3584351" y="4830912"/>
            <a:ext cx="2144543" cy="395312"/>
            <a:chOff x="3584351" y="4830912"/>
            <a:chExt cx="2144543" cy="395312"/>
          </a:xfrm>
        </p:grpSpPr>
        <p:sp>
          <p:nvSpPr>
            <p:cNvPr id="20" name="Left Brace 19"/>
            <p:cNvSpPr/>
            <p:nvPr/>
          </p:nvSpPr>
          <p:spPr>
            <a:xfrm rot="5400000" flipV="1">
              <a:off x="4558111" y="4055441"/>
              <a:ext cx="197023" cy="2144543"/>
            </a:xfrm>
            <a:prstGeom prst="leftBrace">
              <a:avLst>
                <a:gd name="adj1" fmla="val 53445"/>
                <a:gd name="adj2" fmla="val 49764"/>
              </a:avLst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4506325" y="4830912"/>
              <a:ext cx="282369" cy="19828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prstClr val="white"/>
                </a:solidFill>
              </a:endParaRPr>
            </a:p>
          </p:txBody>
        </p:sp>
      </p:grpSp>
      <p:sp>
        <p:nvSpPr>
          <p:cNvPr id="409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Accessing Items in a List: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292894" y="2590800"/>
            <a:ext cx="9151759" cy="418854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list1 = [1, 2, 3, 4, 5, 6, 7] 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list2 = [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phys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</a:t>
            </a:r>
            <a:r>
              <a:rPr lang="en-US" sz="2800" spc="-2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chem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</a:t>
            </a:r>
            <a:r>
              <a:rPr lang="en-US" sz="2800" spc="-4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7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, 2019] 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print ("list2[0]: ", list2[0]) </a:t>
            </a:r>
          </a:p>
          <a:p>
            <a:pPr lvl="1">
              <a:buFont typeface="Arial" panose="020B0604020202020204" pitchFamily="34" charset="0"/>
              <a:buNone/>
            </a:pPr>
            <a:r>
              <a:rPr lang="en-US" sz="28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list2[0]: phys </a:t>
            </a: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6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 print ("list1[1:5]: ", list1[1:5]) </a:t>
            </a:r>
          </a:p>
          <a:p>
            <a:pPr lvl="1">
              <a:buFontTx/>
              <a:buNone/>
            </a:pPr>
            <a:r>
              <a:rPr lang="en-US" sz="2800" dirty="0">
                <a:solidFill>
                  <a:prstClr val="black"/>
                </a:solidFill>
                <a:latin typeface="Lucida Console" panose="020B0609040504020204" pitchFamily="49" charset="0"/>
                <a:cs typeface="Courier New" pitchFamily="49" charset="0"/>
              </a:rPr>
              <a:t>list1[1:5]: [2, 3, 4, 5] </a:t>
            </a:r>
          </a:p>
          <a:p>
            <a:pPr lvl="1">
              <a:buFontTx/>
              <a:buNone/>
            </a:pPr>
            <a:r>
              <a:rPr lang="en-US" sz="28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92895" y="2590800"/>
            <a:ext cx="1371599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 panose="020B0604020202020204" pitchFamily="34" charset="0"/>
              <a:buNone/>
            </a:pPr>
            <a:endParaRPr lang="en-US" sz="1600" spc="-30" dirty="0">
              <a:solidFill>
                <a:srgbClr val="FFC000">
                  <a:lumMod val="60000"/>
                  <a:lumOff val="40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6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 typeface="Arial" panose="020B0604020202020204" pitchFamily="34" charset="0"/>
              <a:buNone/>
            </a:pPr>
            <a:endParaRPr lang="en-US" sz="2800" dirty="0">
              <a:solidFill>
                <a:prstClr val="black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buFontTx/>
              <a:buNone/>
            </a:pPr>
            <a:r>
              <a:rPr lang="en-US" sz="2800" spc="-6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5322094" y="2224666"/>
            <a:ext cx="3810000" cy="1432934"/>
          </a:xfrm>
          <a:prstGeom prst="wedgeRoundRectCallout">
            <a:avLst>
              <a:gd name="adj1" fmla="val 18652"/>
              <a:gd name="adj2" fmla="val 120211"/>
              <a:gd name="adj3" fmla="val 1666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3600" dirty="0">
                <a:solidFill>
                  <a:prstClr val="black"/>
                </a:solidFill>
              </a:rPr>
              <a:t>Ranges are left-inclusive, but 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srgbClr val="FF0000"/>
                </a:solidFill>
              </a:rPr>
              <a:t>not right inclusive</a:t>
            </a:r>
            <a:r>
              <a:rPr lang="en-US" sz="3600" dirty="0">
                <a:solidFill>
                  <a:prstClr val="black"/>
                </a:solidFill>
              </a:rPr>
              <a:t>.</a:t>
            </a:r>
          </a:p>
        </p:txBody>
      </p:sp>
      <p:sp>
        <p:nvSpPr>
          <p:cNvPr id="26" name="Rounded Rectangular Callout 25"/>
          <p:cNvSpPr/>
          <p:nvPr/>
        </p:nvSpPr>
        <p:spPr>
          <a:xfrm>
            <a:off x="4560094" y="5181600"/>
            <a:ext cx="2590800" cy="1676400"/>
          </a:xfrm>
          <a:prstGeom prst="wedgeRoundRectCallout">
            <a:avLst>
              <a:gd name="adj1" fmla="val 68945"/>
              <a:gd name="adj2" fmla="val -70241"/>
              <a:gd name="adj3" fmla="val 1666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>
              <a:lnSpc>
                <a:spcPct val="75000"/>
              </a:lnSpc>
            </a:pPr>
            <a:r>
              <a:rPr lang="en-US" sz="3600" dirty="0">
                <a:solidFill>
                  <a:prstClr val="black"/>
                </a:solidFill>
              </a:rPr>
              <a:t>On the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left-side,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spc="-20" dirty="0">
                <a:solidFill>
                  <a:prstClr val="black"/>
                </a:solidFill>
              </a:rPr>
              <a:t>I say “oneth”</a:t>
            </a:r>
          </a:p>
          <a:p>
            <a:pPr algn="ctr">
              <a:lnSpc>
                <a:spcPct val="75000"/>
              </a:lnSpc>
            </a:pPr>
            <a:r>
              <a:rPr lang="en-US" sz="3600" spc="-100" dirty="0">
                <a:solidFill>
                  <a:prstClr val="black"/>
                </a:solidFill>
              </a:rPr>
              <a:t>(not second)</a:t>
            </a:r>
          </a:p>
        </p:txBody>
      </p:sp>
      <p:sp>
        <p:nvSpPr>
          <p:cNvPr id="27" name="Rounded Rectangular Callout 26"/>
          <p:cNvSpPr/>
          <p:nvPr/>
        </p:nvSpPr>
        <p:spPr>
          <a:xfrm>
            <a:off x="7074694" y="5181600"/>
            <a:ext cx="2426494" cy="1664898"/>
          </a:xfrm>
          <a:prstGeom prst="wedgeRoundRectCallout">
            <a:avLst>
              <a:gd name="adj1" fmla="val 340"/>
              <a:gd name="adj2" fmla="val -66937"/>
              <a:gd name="adj3" fmla="val 1666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algn="ctr">
              <a:lnSpc>
                <a:spcPct val="75000"/>
              </a:lnSpc>
            </a:pPr>
            <a:r>
              <a:rPr lang="en-US" sz="3600" dirty="0">
                <a:solidFill>
                  <a:prstClr val="black"/>
                </a:solidFill>
              </a:rPr>
              <a:t>But on the 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right-side,</a:t>
            </a:r>
            <a:br>
              <a:rPr lang="en-US" sz="360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I say “fifth” </a:t>
            </a:r>
          </a:p>
          <a:p>
            <a:pPr algn="ctr">
              <a:lnSpc>
                <a:spcPct val="75000"/>
              </a:lnSpc>
            </a:pPr>
            <a:r>
              <a:rPr lang="en-US" sz="3600" dirty="0">
                <a:solidFill>
                  <a:prstClr val="black"/>
                </a:solidFill>
              </a:rPr>
              <a:t>(</a:t>
            </a:r>
            <a:r>
              <a:rPr lang="en-US" sz="3600" dirty="0">
                <a:solidFill>
                  <a:srgbClr val="FF0000"/>
                </a:solidFill>
              </a:rPr>
              <a:t>not fiveth</a:t>
            </a:r>
            <a:r>
              <a:rPr lang="en-US" sz="3600" dirty="0">
                <a:solidFill>
                  <a:prstClr val="black"/>
                </a:solidFill>
              </a:rPr>
              <a:t>)</a:t>
            </a:r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150894" y="3505200"/>
            <a:ext cx="1143000" cy="28956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575808" y="3817738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7927039" y="3822179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575808" y="5608384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575808" y="4713062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8751094" y="4712028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ounded Rectangular Callout 37"/>
          <p:cNvSpPr/>
          <p:nvPr/>
        </p:nvSpPr>
        <p:spPr>
          <a:xfrm>
            <a:off x="788194" y="2057400"/>
            <a:ext cx="3505200" cy="2347334"/>
          </a:xfrm>
          <a:prstGeom prst="wedgeRoundRectCallout">
            <a:avLst>
              <a:gd name="adj1" fmla="val 85620"/>
              <a:gd name="adj2" fmla="val -640"/>
              <a:gd name="adj3" fmla="val 16667"/>
            </a:avLst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3600" dirty="0">
                <a:solidFill>
                  <a:srgbClr val="FF0000"/>
                </a:solidFill>
              </a:rPr>
              <a:t>This</a:t>
            </a:r>
            <a:r>
              <a:rPr lang="en-US" sz="3600" dirty="0">
                <a:solidFill>
                  <a:prstClr val="black"/>
                </a:solidFill>
              </a:rPr>
              <a:t> </a:t>
            </a:r>
            <a:r>
              <a:rPr lang="en-US" sz="3600" spc="-50" dirty="0">
                <a:solidFill>
                  <a:srgbClr val="FF0000"/>
                </a:solidFill>
              </a:rPr>
              <a:t>feature</a:t>
            </a:r>
            <a:br>
              <a:rPr lang="en-US" sz="3200" spc="-50" dirty="0">
                <a:solidFill>
                  <a:prstClr val="black"/>
                </a:solidFill>
              </a:rPr>
            </a:br>
            <a:r>
              <a:rPr lang="en-US" sz="3600" spc="-50" dirty="0">
                <a:solidFill>
                  <a:prstClr val="black"/>
                </a:solidFill>
              </a:rPr>
              <a:t>lets us say: </a:t>
            </a:r>
            <a:br>
              <a:rPr lang="en-US" sz="3600" spc="-50" dirty="0">
                <a:solidFill>
                  <a:prstClr val="black"/>
                </a:solidFill>
              </a:rPr>
            </a:br>
            <a:r>
              <a:rPr lang="en-US" sz="3600" dirty="0">
                <a:solidFill>
                  <a:prstClr val="black"/>
                </a:solidFill>
              </a:rPr>
              <a:t>since </a:t>
            </a:r>
            <a:r>
              <a:rPr lang="en-US" sz="3600" b="1" dirty="0">
                <a:solidFill>
                  <a:prstClr val="black"/>
                </a:solidFill>
              </a:rPr>
              <a:t>5-1=4</a:t>
            </a:r>
            <a:r>
              <a:rPr lang="en-US" sz="3600" dirty="0">
                <a:solidFill>
                  <a:prstClr val="black"/>
                </a:solidFill>
              </a:rPr>
              <a:t>, the answer will have </a:t>
            </a:r>
            <a:r>
              <a:rPr lang="en-US" sz="3600" b="1" dirty="0">
                <a:solidFill>
                  <a:prstClr val="black"/>
                </a:solidFill>
              </a:rPr>
              <a:t>4</a:t>
            </a:r>
            <a:r>
              <a:rPr lang="en-US" sz="3600" dirty="0">
                <a:solidFill>
                  <a:prstClr val="black"/>
                </a:solidFill>
              </a:rPr>
              <a:t> elements.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2731294" y="3276600"/>
            <a:ext cx="5181600" cy="14478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 flipH="1">
            <a:off x="1664494" y="3276600"/>
            <a:ext cx="1295400" cy="6858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740694" y="4191000"/>
            <a:ext cx="2895600" cy="838200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rapezoid 22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4111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301"/>
                            </p:stCondLst>
                            <p:childTnLst>
                              <p:par>
                                <p:cTn id="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301"/>
                            </p:stCondLst>
                            <p:childTnLst>
                              <p:par>
                                <p:cTn id="5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6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000"/>
                            </p:stCondLst>
                            <p:childTnLst>
                              <p:par>
                                <p:cTn id="7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1000"/>
                            </p:stCondLst>
                            <p:childTnLst>
                              <p:par>
                                <p:cTn id="9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0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26" grpId="0" animBg="1"/>
      <p:bldP spid="26" grpId="1" animBg="1"/>
      <p:bldP spid="27" grpId="0" animBg="1"/>
      <p:bldP spid="27" grpId="1" animBg="1"/>
      <p:bldP spid="38" grpId="0" animBg="1"/>
      <p:bldP spid="38" grpId="1" animBg="1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152400"/>
            <a:ext cx="9729787" cy="1268567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List Operators:</a:t>
            </a:r>
            <a:br>
              <a:rPr lang="en-US" altLang="en-US" sz="4400" dirty="0">
                <a:solidFill>
                  <a:srgbClr val="0070C0"/>
                </a:solidFill>
              </a:rPr>
            </a:br>
            <a:r>
              <a:rPr lang="en-US" altLang="en-US" sz="3100" b="1" dirty="0">
                <a:solidFill>
                  <a:schemeClr val="tx1"/>
                </a:solidFill>
                <a:latin typeface="Lucida Console" panose="020B0609040504020204" pitchFamily="49" charset="0"/>
              </a:rPr>
              <a:t>(Let a = [1,"Hello!",6,4,5,7])</a:t>
            </a:r>
            <a:endParaRPr lang="en-US" altLang="en-US" sz="31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38" y="1297461"/>
            <a:ext cx="9242854" cy="4874741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endParaRPr lang="en-US" altLang="en-US" sz="1800" dirty="0"/>
          </a:p>
          <a:p>
            <a:pPr>
              <a:buFontTx/>
              <a:buNone/>
            </a:pPr>
            <a:endParaRPr lang="en-US" altLang="en-US" sz="1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383459" y="1649008"/>
          <a:ext cx="8884619" cy="49803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6668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449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7298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89737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Operator</a:t>
                      </a:r>
                    </a:p>
                  </a:txBody>
                  <a:tcPr marL="8287" marR="8287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Description</a:t>
                      </a:r>
                    </a:p>
                  </a:txBody>
                  <a:tcPr marL="8287" marR="8287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Example</a:t>
                      </a:r>
                    </a:p>
                  </a:txBody>
                  <a:tcPr marL="8287" marR="8287" marT="9525" marB="0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98131">
                <a:tc>
                  <a:txBody>
                    <a:bodyPr/>
                    <a:lstStyle/>
                    <a:p>
                      <a:pPr algn="ctr" fontAlgn="t"/>
                      <a:endParaRPr lang="en-US" sz="1800" b="1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[] / [ : ]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 Slices (with indices starting from 0)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a[4] → 5</a:t>
                      </a:r>
                    </a:p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a[3:] → [4,5,7]</a:t>
                      </a:r>
                    </a:p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a[:1] → [1]</a:t>
                      </a:r>
                    </a:p>
                  </a:txBody>
                  <a:tcPr marL="8287" marR="8287" marT="9525" marB="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8131">
                <a:tc>
                  <a:txBody>
                    <a:bodyPr/>
                    <a:lstStyle/>
                    <a:p>
                      <a:pPr algn="ctr" fontAlgn="t"/>
                      <a:endParaRPr lang="en-US" sz="1800" b="1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+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  <a:p>
                      <a:pPr marL="0" marR="0" indent="0" algn="l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 Concatenation</a:t>
                      </a:r>
                    </a:p>
                    <a:p>
                      <a:pPr algn="l" fontAlgn="t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a+["x"] → [1,'Hello!',6,4,5,7,'x']</a:t>
                      </a:r>
                    </a:p>
                  </a:txBody>
                  <a:tcPr marL="8287" marR="8287" marT="9525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8131">
                <a:tc>
                  <a:txBody>
                    <a:bodyPr/>
                    <a:lstStyle/>
                    <a:p>
                      <a:pPr algn="ctr" fontAlgn="t"/>
                      <a:endParaRPr lang="en-US" sz="1800" b="1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*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 Repetition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a*2 → [1,'Hello!',6,4,5,7,1,</a:t>
                      </a:r>
                    </a:p>
                    <a:p>
                      <a:pPr marL="0" marR="0" indent="0" algn="ctr" defTabSz="914400" rtl="0" eaLnBrk="1" fontAlgn="t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'Hello!',6,4,5,7]</a:t>
                      </a:r>
                    </a:p>
                  </a:txBody>
                  <a:tcPr marL="8287" marR="8287" marT="9525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98131">
                <a:tc>
                  <a:txBody>
                    <a:bodyPr/>
                    <a:lstStyle/>
                    <a:p>
                      <a:pPr algn="ctr" fontAlgn="t"/>
                      <a:endParaRPr lang="en-US" sz="1800" b="1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in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 True if it finds a value in the list.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1800" b="0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print("ell" in a) </a:t>
                      </a: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Times New Roman"/>
                          <a:cs typeface="Times New Roman"/>
                        </a:rPr>
                        <a:t>→ </a:t>
                      </a: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False</a:t>
                      </a:r>
                    </a:p>
                  </a:txBody>
                  <a:tcPr marL="8287" marR="8287" marT="9525" marB="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8131">
                <a:tc>
                  <a:txBody>
                    <a:bodyPr/>
                    <a:lstStyle/>
                    <a:p>
                      <a:pPr algn="ctr" fontAlgn="t"/>
                      <a:endParaRPr lang="en-US" sz="1800" b="1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1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not in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algn="l" fontAlgn="t"/>
                      <a:endParaRPr lang="en-US" sz="1800" b="0" i="0" u="none" strike="noStrike" dirty="0">
                        <a:solidFill>
                          <a:srgbClr val="000000"/>
                        </a:solidFill>
                        <a:latin typeface="Verdana"/>
                      </a:endParaRPr>
                    </a:p>
                    <a:p>
                      <a:pPr algn="l" fontAlgn="t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latin typeface="Verdana"/>
                        </a:rPr>
                        <a:t> True if it doesn’t find a value in the list.</a:t>
                      </a:r>
                    </a:p>
                  </a:txBody>
                  <a:tcPr marL="8287" marR="8287" marT="9525" marB="0"/>
                </a:tc>
                <a:tc>
                  <a:txBody>
                    <a:bodyPr/>
                    <a:lstStyle/>
                    <a:p>
                      <a:pPr algn="ctr" fontAlgn="t"/>
                      <a:endParaRPr lang="en-US" sz="1050" b="0" i="0" u="none" strike="noStrike" dirty="0">
                        <a:solidFill>
                          <a:srgbClr val="FF3300"/>
                        </a:solidFill>
                        <a:latin typeface="Verdana"/>
                      </a:endParaRPr>
                    </a:p>
                    <a:p>
                      <a:pPr algn="ctr" fontAlgn="t"/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/>
                        </a:rPr>
                        <a:t>print("Hello!" not in a) </a:t>
                      </a: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Times New Roman"/>
                          <a:cs typeface="Times New Roman"/>
                        </a:rPr>
                        <a:t>→ </a:t>
                      </a:r>
                      <a:r>
                        <a:rPr lang="en-US" sz="1800" b="0" i="0" u="none" strike="noStrike" dirty="0">
                          <a:solidFill>
                            <a:srgbClr val="FF3300"/>
                          </a:solidFill>
                          <a:latin typeface="Verdana" panose="020B0604030504040204" pitchFamily="34" charset="0"/>
                          <a:ea typeface="Verdana" panose="020B0604030504040204" pitchFamily="34" charset="0"/>
                          <a:cs typeface="Verdana" panose="020B0604030504040204" pitchFamily="34" charset="0"/>
                        </a:rPr>
                        <a:t>False</a:t>
                      </a:r>
                    </a:p>
                  </a:txBody>
                  <a:tcPr marL="8287" marR="8287" marT="9525" marB="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5" name="Trapezoid 4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9590342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301941" y="903238"/>
            <a:ext cx="9515953" cy="5954761"/>
          </a:xfrm>
        </p:spPr>
        <p:txBody>
          <a:bodyPr>
            <a:noAutofit/>
          </a:bodyPr>
          <a:lstStyle/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cat listOperations.py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[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70.2 ]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tlist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[123,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     # Prints complete list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[-2]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# Prints the second-from-back element 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[1:4]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# Prints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elements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from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nd</a:t>
            </a:r>
            <a:r>
              <a:rPr lang="en-US" altLang="en-US" sz="2568" spc="-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(i</a:t>
            </a:r>
            <a:r>
              <a:rPr lang="en-US" altLang="en-US" sz="2568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3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1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18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to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4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[2:]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# Prints elements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starting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</a:t>
            </a:r>
            <a:r>
              <a:rPr lang="en-US" altLang="en-US" sz="2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3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rd</a:t>
            </a:r>
            <a:r>
              <a:rPr lang="en-US" altLang="en-US" sz="2568" spc="-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(i</a:t>
            </a:r>
            <a:r>
              <a:rPr lang="en-US" altLang="en-US" sz="2568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</a:t>
            </a:r>
            <a:r>
              <a:rPr lang="en-US" altLang="en-US" sz="2568" spc="-200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18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endParaRPr lang="en-US" altLang="en-US" sz="2568" dirty="0">
              <a:solidFill>
                <a:srgbClr val="0070C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tlist * 2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# Prints the list two times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+ 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tlist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# Prints concatenated lists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python3 listOperations.py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70.2, 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]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Python Lists</a:t>
            </a:r>
          </a:p>
        </p:txBody>
      </p:sp>
      <p:sp>
        <p:nvSpPr>
          <p:cNvPr id="4" name="Trapezoid 3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Recall</a:t>
            </a:r>
            <a:br>
              <a:rPr kumimoji="1" lang="en-US" sz="2800" dirty="0">
                <a:solidFill>
                  <a:prstClr val="black"/>
                </a:solidFill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ea typeface="新細明體" charset="-120"/>
              </a:rPr>
              <a:t>this slide?</a:t>
            </a:r>
            <a:endParaRPr kumimoji="1" lang="en-US" sz="300" spc="-200" dirty="0">
              <a:solidFill>
                <a:prstClr val="black"/>
              </a:solidFill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2627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" presetClass="exit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ular Callout 4"/>
          <p:cNvSpPr/>
          <p:nvPr/>
        </p:nvSpPr>
        <p:spPr>
          <a:xfrm>
            <a:off x="5008466" y="4430357"/>
            <a:ext cx="1531582" cy="1039287"/>
          </a:xfrm>
          <a:prstGeom prst="wedgeRoundRectCallout">
            <a:avLst>
              <a:gd name="adj1" fmla="val 86656"/>
              <a:gd name="adj2" fmla="val -123332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im:</a:t>
            </a:r>
            <a:r>
              <a:rPr lang="en-US" altLang="zh-TW" sz="1834" dirty="0">
                <a:solidFill>
                  <a:prstClr val="white"/>
                </a:solidFill>
              </a:rPr>
              <a:t> a prefix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not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6570437" y="4433397"/>
            <a:ext cx="1531582" cy="1039287"/>
          </a:xfrm>
          <a:prstGeom prst="wedgeRoundRectCallout">
            <a:avLst>
              <a:gd name="adj1" fmla="val 32780"/>
              <a:gd name="adj2" fmla="val -115311"/>
              <a:gd name="adj3" fmla="val 1666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mute:</a:t>
            </a:r>
            <a:r>
              <a:rPr lang="en-US" altLang="zh-TW" sz="1834" dirty="0">
                <a:solidFill>
                  <a:prstClr val="white"/>
                </a:solidFill>
              </a:rPr>
              <a:t> a root meaning “</a:t>
            </a:r>
            <a:r>
              <a:rPr lang="en-US" altLang="zh-TW" sz="2935" i="1" dirty="0">
                <a:solidFill>
                  <a:prstClr val="white"/>
                </a:solidFill>
              </a:rPr>
              <a:t>change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8133912" y="4427322"/>
            <a:ext cx="1531582" cy="1039287"/>
          </a:xfrm>
          <a:prstGeom prst="wedgeRoundRectCallout">
            <a:avLst>
              <a:gd name="adj1" fmla="val -23836"/>
              <a:gd name="adj2" fmla="val -117768"/>
              <a:gd name="adj3" fmla="val 16667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a suffix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able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25040"/>
              <a:gd name="adj2" fmla="val 29027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</a:rPr>
              <a:t>not</a:t>
            </a:r>
            <a:r>
              <a:rPr lang="en-US" altLang="zh-TW" sz="1100" i="1" dirty="0">
                <a:solidFill>
                  <a:prstClr val="white"/>
                </a:solidFill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cannot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14300"/>
            <a:ext cx="9729788" cy="926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59076" y="1275997"/>
            <a:ext cx="9192118" cy="5225387"/>
          </a:xfrm>
        </p:spPr>
        <p:txBody>
          <a:bodyPr>
            <a:no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en-US" sz="4000" dirty="0"/>
              <a:t>Python divides its data types into two categories: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spc="50" dirty="0"/>
              <a:t>Lists, sets, and dictionaries are </a:t>
            </a:r>
            <a:r>
              <a:rPr lang="en-US" altLang="en-US" sz="3400" b="1" dirty="0">
                <a:solidFill>
                  <a:srgbClr val="FF0000"/>
                </a:solidFill>
              </a:rPr>
              <a:t>mut</a:t>
            </a:r>
            <a:r>
              <a:rPr lang="en-US" altLang="en-US" sz="34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dirty="0"/>
              <a:t>Numbers, strings, and tuples are </a:t>
            </a:r>
            <a:r>
              <a:rPr lang="en-US" altLang="en-US" sz="3600" b="1" dirty="0">
                <a:solidFill>
                  <a:srgbClr val="00B050"/>
                </a:solidFill>
              </a:rPr>
              <a:t>im</a:t>
            </a:r>
            <a:r>
              <a:rPr lang="en-US" altLang="en-US" sz="3600" b="1" dirty="0">
                <a:solidFill>
                  <a:srgbClr val="FF0000"/>
                </a:solidFill>
              </a:rPr>
              <a:t>mut</a:t>
            </a:r>
            <a:r>
              <a:rPr lang="en-US" altLang="en-US" sz="36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</p:txBody>
      </p:sp>
      <p:sp>
        <p:nvSpPr>
          <p:cNvPr id="12" name="Trapezoid 11"/>
          <p:cNvSpPr/>
          <p:nvPr/>
        </p:nvSpPr>
        <p:spPr bwMode="auto">
          <a:xfrm rot="2700000" flipH="1">
            <a:off x="7351365" y="435836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</a:pPr>
            <a:r>
              <a:rPr kumimoji="1" lang="en-US" sz="2800" dirty="0">
                <a:solidFill>
                  <a:prstClr val="black"/>
                </a:solidFill>
                <a:latin typeface="Arial" charset="0"/>
                <a:ea typeface="新細明體" charset="-120"/>
              </a:rPr>
              <a:t>Remember</a:t>
            </a:r>
            <a:br>
              <a:rPr kumimoji="1" lang="en-US" sz="2800" dirty="0">
                <a:solidFill>
                  <a:prstClr val="black"/>
                </a:solidFill>
                <a:latin typeface="Arial" charset="0"/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latin typeface="Arial" charset="0"/>
                <a:ea typeface="新細明體" charset="-120"/>
              </a:rPr>
              <a:t>this slide?</a:t>
            </a:r>
          </a:p>
        </p:txBody>
      </p:sp>
    </p:spTree>
    <p:extLst>
      <p:ext uri="{BB962C8B-B14F-4D97-AF65-F5344CB8AC3E}">
        <p14:creationId xmlns:p14="http://schemas.microsoft.com/office/powerpoint/2010/main" val="979326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ular Callout 4"/>
          <p:cNvSpPr/>
          <p:nvPr/>
        </p:nvSpPr>
        <p:spPr>
          <a:xfrm>
            <a:off x="5008466" y="4430357"/>
            <a:ext cx="1531582" cy="1039287"/>
          </a:xfrm>
          <a:prstGeom prst="wedgeRoundRectCallout">
            <a:avLst>
              <a:gd name="adj1" fmla="val 86656"/>
              <a:gd name="adj2" fmla="val -123332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im:</a:t>
            </a:r>
            <a:r>
              <a:rPr lang="en-US" altLang="zh-TW" sz="1834" dirty="0">
                <a:solidFill>
                  <a:prstClr val="white"/>
                </a:solidFill>
              </a:rPr>
              <a:t> a prefix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not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6570437" y="4433397"/>
            <a:ext cx="1531582" cy="1039287"/>
          </a:xfrm>
          <a:prstGeom prst="wedgeRoundRectCallout">
            <a:avLst>
              <a:gd name="adj1" fmla="val 32780"/>
              <a:gd name="adj2" fmla="val -115311"/>
              <a:gd name="adj3" fmla="val 1666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mute:</a:t>
            </a:r>
            <a:r>
              <a:rPr lang="en-US" altLang="zh-TW" sz="1834" dirty="0">
                <a:solidFill>
                  <a:prstClr val="white"/>
                </a:solidFill>
              </a:rPr>
              <a:t> a root meaning “</a:t>
            </a:r>
            <a:r>
              <a:rPr lang="en-US" altLang="zh-TW" sz="2935" i="1" dirty="0">
                <a:solidFill>
                  <a:prstClr val="white"/>
                </a:solidFill>
              </a:rPr>
              <a:t>change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25040"/>
              <a:gd name="adj2" fmla="val 29027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</a:rPr>
              <a:t>not</a:t>
            </a:r>
            <a:r>
              <a:rPr lang="en-US" altLang="zh-TW" sz="1100" i="1" dirty="0">
                <a:solidFill>
                  <a:prstClr val="white"/>
                </a:solidFill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cannot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14300"/>
            <a:ext cx="9729788" cy="926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59076" y="1275997"/>
            <a:ext cx="9192118" cy="5225387"/>
          </a:xfrm>
        </p:spPr>
        <p:txBody>
          <a:bodyPr>
            <a:no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en-US" sz="4000" dirty="0"/>
              <a:t>Python divides its data types into two categories: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spc="50" dirty="0"/>
              <a:t>Lists, sets, and dictionaries are </a:t>
            </a:r>
            <a:r>
              <a:rPr lang="en-US" altLang="en-US" sz="3400" b="1" dirty="0">
                <a:solidFill>
                  <a:srgbClr val="FF0000"/>
                </a:solidFill>
              </a:rPr>
              <a:t>mut</a:t>
            </a:r>
            <a:r>
              <a:rPr lang="en-US" altLang="en-US" sz="34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dirty="0"/>
              <a:t>Numbers, strings, and tuples are </a:t>
            </a:r>
            <a:r>
              <a:rPr lang="en-US" altLang="en-US" sz="3600" b="1" dirty="0">
                <a:solidFill>
                  <a:srgbClr val="00B050"/>
                </a:solidFill>
              </a:rPr>
              <a:t>im</a:t>
            </a:r>
            <a:r>
              <a:rPr lang="en-US" altLang="en-US" sz="3600" b="1" dirty="0">
                <a:solidFill>
                  <a:srgbClr val="FF0000"/>
                </a:solidFill>
              </a:rPr>
              <a:t>mut</a:t>
            </a:r>
            <a:r>
              <a:rPr lang="en-US" altLang="en-US" sz="3600" b="1" dirty="0">
                <a:solidFill>
                  <a:schemeClr val="bg1">
                    <a:lumMod val="85000"/>
                  </a:schemeClr>
                </a:solidFill>
              </a:rPr>
              <a:t>able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8133912" y="4427322"/>
            <a:ext cx="1531582" cy="1039287"/>
          </a:xfrm>
          <a:prstGeom prst="wedgeRoundRectCallout">
            <a:avLst>
              <a:gd name="adj1" fmla="val -66878"/>
              <a:gd name="adj2" fmla="val -187336"/>
              <a:gd name="adj3" fmla="val 16667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a suffix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able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813322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59076" y="1275997"/>
            <a:ext cx="9192118" cy="5225387"/>
          </a:xfrm>
        </p:spPr>
        <p:txBody>
          <a:bodyPr>
            <a:no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en-US" sz="4000" dirty="0"/>
              <a:t>Python divides its data types into two categories: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spc="50" dirty="0"/>
              <a:t>Lists, sets, and dictionaries are </a:t>
            </a:r>
            <a:r>
              <a:rPr lang="en-US" altLang="en-US" sz="3400" b="1" dirty="0">
                <a:solidFill>
                  <a:srgbClr val="FF0000"/>
                </a:solidFill>
              </a:rPr>
              <a:t>mut</a:t>
            </a:r>
            <a:r>
              <a:rPr lang="en-US" altLang="en-US" sz="34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dirty="0"/>
              <a:t>Numbers, strings, and tuples are </a:t>
            </a:r>
            <a:r>
              <a:rPr lang="en-US" altLang="en-US" sz="3600" b="1" dirty="0">
                <a:solidFill>
                  <a:srgbClr val="00B050"/>
                </a:solidFill>
              </a:rPr>
              <a:t>im</a:t>
            </a:r>
            <a:r>
              <a:rPr lang="en-US" altLang="en-US" sz="3600" b="1" dirty="0">
                <a:solidFill>
                  <a:schemeClr val="bg1">
                    <a:lumMod val="85000"/>
                  </a:schemeClr>
                </a:solidFill>
              </a:rPr>
              <a:t>mutable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008466" y="4430357"/>
            <a:ext cx="1531582" cy="1039287"/>
          </a:xfrm>
          <a:prstGeom prst="wedgeRoundRectCallout">
            <a:avLst>
              <a:gd name="adj1" fmla="val 86656"/>
              <a:gd name="adj2" fmla="val -123332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im:</a:t>
            </a:r>
            <a:r>
              <a:rPr lang="en-US" altLang="zh-TW" sz="1834" dirty="0">
                <a:solidFill>
                  <a:prstClr val="white"/>
                </a:solidFill>
              </a:rPr>
              <a:t> a prefix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not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6570437" y="4433397"/>
            <a:ext cx="1531582" cy="1039287"/>
          </a:xfrm>
          <a:prstGeom prst="wedgeRoundRectCallout">
            <a:avLst>
              <a:gd name="adj1" fmla="val 6400"/>
              <a:gd name="adj2" fmla="val -188972"/>
              <a:gd name="adj3" fmla="val 1666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mute:</a:t>
            </a:r>
            <a:r>
              <a:rPr lang="en-US" altLang="zh-TW" sz="1834" dirty="0">
                <a:solidFill>
                  <a:prstClr val="white"/>
                </a:solidFill>
              </a:rPr>
              <a:t> a root meaning “</a:t>
            </a:r>
            <a:r>
              <a:rPr lang="en-US" altLang="zh-TW" sz="2935" i="1" dirty="0">
                <a:solidFill>
                  <a:prstClr val="white"/>
                </a:solidFill>
              </a:rPr>
              <a:t>change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8133912" y="4427322"/>
            <a:ext cx="1531582" cy="1039287"/>
          </a:xfrm>
          <a:prstGeom prst="wedgeRoundRectCallout">
            <a:avLst>
              <a:gd name="adj1" fmla="val -66878"/>
              <a:gd name="adj2" fmla="val -187336"/>
              <a:gd name="adj3" fmla="val 16667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a suffix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able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14300"/>
            <a:ext cx="9729788" cy="926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25040"/>
              <a:gd name="adj2" fmla="val 29027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</a:rPr>
              <a:t>not</a:t>
            </a:r>
            <a:r>
              <a:rPr lang="en-US" altLang="zh-TW" sz="1100" i="1" dirty="0">
                <a:solidFill>
                  <a:prstClr val="white"/>
                </a:solidFill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cannot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8319437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59076" y="1275997"/>
            <a:ext cx="9192118" cy="5225387"/>
          </a:xfrm>
        </p:spPr>
        <p:txBody>
          <a:bodyPr>
            <a:no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en-US" sz="4000" dirty="0"/>
              <a:t>Python divides its data types into two categories: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spc="50" dirty="0"/>
              <a:t>Lists, sets, and dictionaries are </a:t>
            </a:r>
            <a:r>
              <a:rPr lang="en-US" altLang="en-US" sz="3400" b="1" dirty="0">
                <a:solidFill>
                  <a:srgbClr val="FF0000"/>
                </a:solidFill>
              </a:rPr>
              <a:t>mut</a:t>
            </a:r>
            <a:r>
              <a:rPr lang="en-US" altLang="en-US" sz="34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dirty="0"/>
              <a:t>Numbers, strings, and tuples are </a:t>
            </a:r>
            <a:r>
              <a:rPr lang="en-US" altLang="en-US" sz="3600" b="1" dirty="0">
                <a:solidFill>
                  <a:schemeClr val="bg1">
                    <a:lumMod val="85000"/>
                  </a:schemeClr>
                </a:solidFill>
              </a:rPr>
              <a:t>immutable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008466" y="4430357"/>
            <a:ext cx="1531582" cy="1039287"/>
          </a:xfrm>
          <a:prstGeom prst="wedgeRoundRectCallout">
            <a:avLst>
              <a:gd name="adj1" fmla="val 86656"/>
              <a:gd name="adj2" fmla="val -123332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im:</a:t>
            </a:r>
            <a:r>
              <a:rPr lang="en-US" altLang="zh-TW" sz="1834" dirty="0">
                <a:solidFill>
                  <a:prstClr val="white"/>
                </a:solidFill>
              </a:rPr>
              <a:t> a prefix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not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6" name="Rounded Rectangular Callout 5"/>
          <p:cNvSpPr/>
          <p:nvPr/>
        </p:nvSpPr>
        <p:spPr>
          <a:xfrm>
            <a:off x="6570437" y="4433397"/>
            <a:ext cx="1531582" cy="1039287"/>
          </a:xfrm>
          <a:prstGeom prst="wedgeRoundRectCallout">
            <a:avLst>
              <a:gd name="adj1" fmla="val 6400"/>
              <a:gd name="adj2" fmla="val -188972"/>
              <a:gd name="adj3" fmla="val 1666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mute:</a:t>
            </a:r>
            <a:r>
              <a:rPr lang="en-US" altLang="zh-TW" sz="1834" dirty="0">
                <a:solidFill>
                  <a:prstClr val="white"/>
                </a:solidFill>
              </a:rPr>
              <a:t> a root meaning “</a:t>
            </a:r>
            <a:r>
              <a:rPr lang="en-US" altLang="zh-TW" sz="2935" i="1" dirty="0">
                <a:solidFill>
                  <a:prstClr val="white"/>
                </a:solidFill>
              </a:rPr>
              <a:t>change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8133912" y="4427322"/>
            <a:ext cx="1531582" cy="1039287"/>
          </a:xfrm>
          <a:prstGeom prst="wedgeRoundRectCallout">
            <a:avLst>
              <a:gd name="adj1" fmla="val -66878"/>
              <a:gd name="adj2" fmla="val -187336"/>
              <a:gd name="adj3" fmla="val 16667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a suffix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able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87176"/>
              <a:gd name="adj2" fmla="val 25958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14300"/>
            <a:ext cx="9729788" cy="926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25040"/>
              <a:gd name="adj2" fmla="val 29027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</a:rPr>
              <a:t>not</a:t>
            </a:r>
            <a:r>
              <a:rPr lang="en-US" altLang="zh-TW" sz="1100" i="1" dirty="0">
                <a:solidFill>
                  <a:prstClr val="white"/>
                </a:solidFill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cannot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7926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xit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2895" y="1017271"/>
            <a:ext cx="9436894" cy="70301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4000" dirty="0"/>
              <a:t>A: </a:t>
            </a:r>
            <a:r>
              <a:rPr lang="en-US" altLang="en-US" sz="4000" spc="-20" dirty="0"/>
              <a:t>It can be useful. These</a:t>
            </a:r>
            <a:r>
              <a:rPr lang="en-US" altLang="en-US" sz="3600" spc="-20" dirty="0"/>
              <a:t> </a:t>
            </a:r>
            <a:r>
              <a:rPr lang="en-US" altLang="en-US" sz="4000" spc="-20" dirty="0"/>
              <a:t>2</a:t>
            </a:r>
            <a:r>
              <a:rPr lang="en-US" altLang="en-US" sz="3600" spc="-20" dirty="0"/>
              <a:t> </a:t>
            </a:r>
            <a:r>
              <a:rPr lang="en-US" altLang="en-US" sz="4000" i="1" spc="-20" dirty="0"/>
              <a:t>are</a:t>
            </a:r>
            <a:r>
              <a:rPr lang="en-US" altLang="en-US" sz="4000" i="1" spc="-200" dirty="0"/>
              <a:t>n</a:t>
            </a:r>
            <a:r>
              <a:rPr lang="en-US" altLang="en-US" sz="4000" i="1" spc="-20" dirty="0"/>
              <a:t>'t</a:t>
            </a:r>
            <a:r>
              <a:rPr lang="en-US" altLang="en-US" sz="4000" spc="-20" dirty="0"/>
              <a:t> equivalent: </a:t>
            </a:r>
            <a:endParaRPr lang="en-US" altLang="en-US" sz="2800" spc="-2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247884" y="4082484"/>
            <a:ext cx="10293046" cy="26802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&lt;5 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if (A[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]=="The string I want"): break 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else: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print("No match was found")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438941" y="47501"/>
            <a:ext cx="1060767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3830" dirty="0">
                <a:solidFill>
                  <a:srgbClr val="0070C0"/>
                </a:solidFill>
              </a:rPr>
              <a:t>Why use an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3830" dirty="0">
                <a:solidFill>
                  <a:srgbClr val="0070C0"/>
                </a:solidFill>
              </a:rPr>
              <a:t> in a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while</a:t>
            </a:r>
            <a:r>
              <a:rPr lang="en-US" altLang="en-US" sz="3600" dirty="0">
                <a:solidFill>
                  <a:srgbClr val="0070C0"/>
                </a:solidFill>
              </a:rPr>
              <a:t> loop</a:t>
            </a:r>
            <a:r>
              <a:rPr lang="en-US" altLang="en-US" sz="3830" dirty="0">
                <a:solidFill>
                  <a:srgbClr val="0070C0"/>
                </a:solidFill>
              </a:rPr>
              <a:t>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247884" y="1720280"/>
            <a:ext cx="10416616" cy="215536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&lt;5 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if (A[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]=="The string I want"): break 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</a:t>
            </a:r>
            <a:r>
              <a:rPr lang="en-US" altLang="en-US" sz="2800" b="1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print("Always prints when loop is done")</a:t>
            </a:r>
          </a:p>
        </p:txBody>
      </p:sp>
    </p:spTree>
    <p:extLst>
      <p:ext uri="{BB962C8B-B14F-4D97-AF65-F5344CB8AC3E}">
        <p14:creationId xmlns:p14="http://schemas.microsoft.com/office/powerpoint/2010/main" val="3990283551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359076" y="1275997"/>
            <a:ext cx="9192118" cy="5225387"/>
          </a:xfrm>
        </p:spPr>
        <p:txBody>
          <a:bodyPr>
            <a:noAutofit/>
          </a:bodyPr>
          <a:lstStyle/>
          <a:p>
            <a:pPr marL="0" indent="0">
              <a:spcBef>
                <a:spcPts val="2400"/>
              </a:spcBef>
              <a:buNone/>
            </a:pPr>
            <a:r>
              <a:rPr lang="en-US" altLang="en-US" sz="4000" dirty="0"/>
              <a:t>Python divides its data types into two categories:</a:t>
            </a:r>
          </a:p>
          <a:p>
            <a:pPr marL="836633" lvl="1" indent="-471762">
              <a:spcBef>
                <a:spcPts val="1800"/>
              </a:spcBef>
              <a:buClr>
                <a:schemeClr val="bg1">
                  <a:lumMod val="85000"/>
                </a:schemeClr>
              </a:buClr>
              <a:buFont typeface="+mj-lt"/>
              <a:buAutoNum type="arabicPeriod"/>
            </a:pPr>
            <a:r>
              <a:rPr lang="en-US" altLang="en-US" sz="3400" b="1" spc="50" dirty="0">
                <a:solidFill>
                  <a:srgbClr val="00B050"/>
                </a:solidFill>
              </a:rPr>
              <a:t>List</a:t>
            </a:r>
            <a:r>
              <a:rPr lang="en-US" altLang="en-US" sz="3400" b="1" dirty="0">
                <a:solidFill>
                  <a:srgbClr val="00B050"/>
                </a:solidFill>
              </a:rPr>
              <a:t>s</a:t>
            </a:r>
            <a:r>
              <a:rPr lang="en-US" altLang="en-US" sz="3400" spc="30" dirty="0">
                <a:solidFill>
                  <a:schemeClr val="bg1">
                    <a:lumMod val="85000"/>
                  </a:schemeClr>
                </a:solidFill>
              </a:rPr>
              <a:t>,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 s</a:t>
            </a:r>
            <a:r>
              <a:rPr lang="en-US" altLang="en-US" sz="3400" spc="30" dirty="0">
                <a:solidFill>
                  <a:schemeClr val="bg1">
                    <a:lumMod val="85000"/>
                  </a:schemeClr>
                </a:solidFill>
              </a:rPr>
              <a:t>ets</a:t>
            </a:r>
            <a:r>
              <a:rPr lang="en-US" altLang="en-US" sz="3400" spc="50" dirty="0">
                <a:solidFill>
                  <a:schemeClr val="bg1">
                    <a:lumMod val="85000"/>
                  </a:schemeClr>
                </a:solidFill>
              </a:rPr>
              <a:t>, and dictionaries are</a:t>
            </a:r>
            <a:r>
              <a:rPr lang="en-US" altLang="en-US" sz="3400" spc="80" dirty="0">
                <a:solidFill>
                  <a:schemeClr val="bg1">
                    <a:lumMod val="85000"/>
                  </a:schemeClr>
                </a:solidFill>
              </a:rPr>
              <a:t> </a:t>
            </a:r>
            <a:r>
              <a:rPr lang="en-US" altLang="en-US" sz="3400" b="1" dirty="0">
                <a:solidFill>
                  <a:srgbClr val="FF0000"/>
                </a:solidFill>
              </a:rPr>
              <a:t>mut</a:t>
            </a:r>
            <a:r>
              <a:rPr lang="en-US" altLang="en-US" sz="3400" b="1" dirty="0">
                <a:solidFill>
                  <a:srgbClr val="0070C0"/>
                </a:solidFill>
              </a:rPr>
              <a:t>able</a:t>
            </a:r>
            <a:r>
              <a:rPr lang="en-US" altLang="en-US" sz="3400" dirty="0"/>
              <a:t>.</a:t>
            </a:r>
          </a:p>
          <a:p>
            <a:pPr marL="836633" lvl="1" indent="-471762">
              <a:spcBef>
                <a:spcPts val="1800"/>
              </a:spcBef>
              <a:buFont typeface="+mj-lt"/>
              <a:buAutoNum type="arabicPeriod"/>
            </a:pP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Number</a:t>
            </a:r>
            <a:r>
              <a:rPr lang="en-US" altLang="en-US" sz="3400" spc="-40" dirty="0">
                <a:solidFill>
                  <a:schemeClr val="bg1">
                    <a:lumMod val="85000"/>
                  </a:schemeClr>
                </a:solidFill>
              </a:rPr>
              <a:t>s, </a:t>
            </a:r>
            <a:r>
              <a:rPr lang="en-US" altLang="en-US" sz="3400" b="1" dirty="0">
                <a:solidFill>
                  <a:srgbClr val="FF33CC"/>
                </a:solidFill>
              </a:rPr>
              <a:t>string</a:t>
            </a:r>
            <a:r>
              <a:rPr lang="en-US" altLang="en-US" sz="3400" b="1" spc="-40" dirty="0">
                <a:solidFill>
                  <a:srgbClr val="FF33CC"/>
                </a:solidFill>
              </a:rPr>
              <a:t>s</a:t>
            </a:r>
            <a:r>
              <a:rPr lang="en-US" altLang="en-US" sz="3400" spc="-40" dirty="0">
                <a:solidFill>
                  <a:schemeClr val="bg1">
                    <a:lumMod val="85000"/>
                  </a:schemeClr>
                </a:solidFill>
              </a:rPr>
              <a:t>, 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and tuples are </a:t>
            </a:r>
            <a:r>
              <a:rPr lang="en-US" altLang="en-US" sz="3600" b="1" dirty="0">
                <a:solidFill>
                  <a:schemeClr val="bg1">
                    <a:lumMod val="85000"/>
                  </a:schemeClr>
                </a:solidFill>
              </a:rPr>
              <a:t>immutable</a:t>
            </a:r>
            <a:r>
              <a:rPr lang="en-US" altLang="en-US" sz="3400" dirty="0">
                <a:solidFill>
                  <a:schemeClr val="bg1">
                    <a:lumMod val="85000"/>
                  </a:schemeClr>
                </a:solidFill>
              </a:rPr>
              <a:t>.</a:t>
            </a:r>
          </a:p>
        </p:txBody>
      </p:sp>
      <p:sp>
        <p:nvSpPr>
          <p:cNvPr id="6" name="Rounded Rectangular Callout 5"/>
          <p:cNvSpPr/>
          <p:nvPr/>
        </p:nvSpPr>
        <p:spPr>
          <a:xfrm>
            <a:off x="6570437" y="4433397"/>
            <a:ext cx="1531582" cy="1039287"/>
          </a:xfrm>
          <a:prstGeom prst="wedgeRoundRectCallout">
            <a:avLst>
              <a:gd name="adj1" fmla="val 6400"/>
              <a:gd name="adj2" fmla="val -188972"/>
              <a:gd name="adj3" fmla="val 16667"/>
            </a:avLst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mute:</a:t>
            </a:r>
            <a:r>
              <a:rPr lang="en-US" altLang="zh-TW" sz="1834" dirty="0">
                <a:solidFill>
                  <a:prstClr val="white"/>
                </a:solidFill>
              </a:rPr>
              <a:t> a root meaning “</a:t>
            </a:r>
            <a:r>
              <a:rPr lang="en-US" altLang="zh-TW" sz="2935" i="1" dirty="0">
                <a:solidFill>
                  <a:prstClr val="white"/>
                </a:solidFill>
              </a:rPr>
              <a:t>change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8133912" y="4427322"/>
            <a:ext cx="1531582" cy="1039287"/>
          </a:xfrm>
          <a:prstGeom prst="wedgeRoundRectCallout">
            <a:avLst>
              <a:gd name="adj1" fmla="val -66878"/>
              <a:gd name="adj2" fmla="val -187336"/>
              <a:gd name="adj3" fmla="val 16667"/>
            </a:avLst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a suffix meaning “</a:t>
            </a:r>
            <a:r>
              <a:rPr lang="en-US" altLang="zh-TW" sz="2935" i="1" dirty="0">
                <a:solidFill>
                  <a:prstClr val="white"/>
                </a:solidFill>
              </a:rPr>
              <a:t>able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1748814" y="4427321"/>
            <a:ext cx="2053410" cy="1039287"/>
          </a:xfrm>
          <a:prstGeom prst="wedgeRoundRectCallout">
            <a:avLst>
              <a:gd name="adj1" fmla="val 187176"/>
              <a:gd name="adj2" fmla="val 25958"/>
              <a:gd name="adj3" fmla="val 16667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endParaRPr lang="en-US" altLang="zh-TW" sz="825" i="1" dirty="0">
              <a:solidFill>
                <a:prstClr val="white"/>
              </a:solidFill>
            </a:endParaRPr>
          </a:p>
          <a:p>
            <a:pPr algn="ctr">
              <a:lnSpc>
                <a:spcPct val="80000"/>
              </a:lnSpc>
            </a:pPr>
            <a:r>
              <a:rPr lang="en-US" altLang="zh-TW" sz="1834" i="1" dirty="0">
                <a:solidFill>
                  <a:prstClr val="white"/>
                </a:solidFill>
                <a:sym typeface="Symbol" panose="05050102010706020507" pitchFamily="18" charset="2"/>
              </a:rPr>
              <a:t>change</a:t>
            </a:r>
            <a:r>
              <a:rPr lang="en-US" altLang="zh-TW" sz="11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dirty="0">
                <a:solidFill>
                  <a:prstClr val="white"/>
                </a:solidFill>
                <a:sym typeface="Symbol" panose="05050102010706020507" pitchFamily="18" charset="2"/>
              </a:rPr>
              <a:t></a:t>
            </a:r>
            <a:r>
              <a:rPr lang="en-US" altLang="zh-TW" sz="800" i="1" dirty="0">
                <a:solidFill>
                  <a:prstClr val="white"/>
                </a:solidFill>
                <a:sym typeface="Symbol" panose="05050102010706020507" pitchFamily="18" charset="2"/>
              </a:rPr>
              <a:t> </a:t>
            </a:r>
            <a:r>
              <a:rPr lang="en-US" altLang="zh-TW" sz="1834" i="1" dirty="0">
                <a:solidFill>
                  <a:prstClr val="white"/>
                </a:solidFill>
              </a:rPr>
              <a:t>able:</a:t>
            </a:r>
            <a:r>
              <a:rPr lang="en-US" altLang="zh-TW" sz="1834" dirty="0">
                <a:solidFill>
                  <a:prstClr val="white"/>
                </a:solidFill>
              </a:rPr>
              <a:t> “</a:t>
            </a:r>
            <a:r>
              <a:rPr lang="en-US" altLang="zh-TW" sz="2935" i="1" dirty="0">
                <a:solidFill>
                  <a:prstClr val="white"/>
                </a:solidFill>
              </a:rPr>
              <a:t>can be changed</a:t>
            </a:r>
            <a:r>
              <a:rPr lang="en-US" altLang="zh-TW" sz="1834" dirty="0">
                <a:solidFill>
                  <a:prstClr val="white"/>
                </a:solidFill>
              </a:rPr>
              <a:t>”</a:t>
            </a:r>
            <a:endParaRPr lang="zh-TW" altLang="en-US" sz="1834" dirty="0">
              <a:solidFill>
                <a:prstClr val="white"/>
              </a:solidFill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114300"/>
            <a:ext cx="9729788" cy="9266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</p:spTree>
    <p:extLst>
      <p:ext uri="{BB962C8B-B14F-4D97-AF65-F5344CB8AC3E}">
        <p14:creationId xmlns:p14="http://schemas.microsoft.com/office/powerpoint/2010/main" val="3915890125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59076" y="914400"/>
            <a:ext cx="9192118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</a:pPr>
            <a:r>
              <a:rPr lang="en-US" altLang="en-US" sz="3200" b="1" dirty="0">
                <a:solidFill>
                  <a:srgbClr val="00B050"/>
                </a:solidFill>
              </a:rPr>
              <a:t>Lists</a:t>
            </a:r>
            <a:r>
              <a:rPr lang="en-US" altLang="en-US" sz="3200" dirty="0"/>
              <a:t> and </a:t>
            </a:r>
            <a:r>
              <a:rPr lang="en-US" altLang="en-US" sz="3200" b="1" dirty="0">
                <a:solidFill>
                  <a:srgbClr val="FF33CC"/>
                </a:solidFill>
              </a:rPr>
              <a:t>strings</a:t>
            </a:r>
            <a:r>
              <a:rPr lang="en-US" altLang="en-US" sz="3200" dirty="0"/>
              <a:t> are two of the data types that can hold more than one value inside of them.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rgbClr val="FF33CC"/>
                </a:solidFill>
              </a:rPr>
              <a:t>Strings</a:t>
            </a:r>
            <a:r>
              <a:rPr lang="en-US" altLang="en-US" sz="3000" dirty="0">
                <a:solidFill>
                  <a:srgbClr val="FF33CC"/>
                </a:solidFill>
              </a:rPr>
              <a:t> are a sequence of individual characters.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rgbClr val="00B050"/>
                </a:solidFill>
              </a:rPr>
              <a:t>Lists</a:t>
            </a:r>
            <a:r>
              <a:rPr lang="en-US" altLang="en-US" sz="3000" dirty="0">
                <a:solidFill>
                  <a:srgbClr val="00B050"/>
                </a:solidFill>
              </a:rPr>
              <a:t> are a sequence of arbitrary things (integers, strings, other lists, etc.).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Updating a Value in a Variable</a:t>
            </a:r>
          </a:p>
        </p:txBody>
      </p:sp>
    </p:spTree>
    <p:extLst>
      <p:ext uri="{BB962C8B-B14F-4D97-AF65-F5344CB8AC3E}">
        <p14:creationId xmlns:p14="http://schemas.microsoft.com/office/powerpoint/2010/main" val="2170801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59076" y="914400"/>
            <a:ext cx="9192118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Clr>
                <a:srgbClr val="B2B2B2"/>
              </a:buClr>
            </a:pPr>
            <a:r>
              <a:rPr lang="en-US" altLang="en-US" sz="3200" b="1" dirty="0">
                <a:solidFill>
                  <a:srgbClr val="00B050"/>
                </a:solidFill>
              </a:rPr>
              <a:t>Lists</a:t>
            </a:r>
            <a:r>
              <a:rPr lang="en-US" altLang="en-US" sz="3200" dirty="0"/>
              <a:t> and </a:t>
            </a:r>
            <a:r>
              <a:rPr lang="en-US" altLang="en-US" sz="3200" b="1" dirty="0">
                <a:solidFill>
                  <a:srgbClr val="FF33CC"/>
                </a:solidFill>
              </a:rPr>
              <a:t>strings</a:t>
            </a:r>
            <a:r>
              <a:rPr lang="en-US" altLang="en-US" sz="3200" dirty="0"/>
              <a:t> </a:t>
            </a:r>
            <a:r>
              <a:rPr lang="en-US" altLang="en-US" sz="3200" dirty="0">
                <a:solidFill>
                  <a:schemeClr val="bg1">
                    <a:lumMod val="65000"/>
                  </a:schemeClr>
                </a:solidFill>
              </a:rPr>
              <a:t>are two of the data types that can hold more than one value inside of them.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chemeClr val="bg1">
                    <a:lumMod val="65000"/>
                  </a:schemeClr>
                </a:solidFill>
              </a:rPr>
              <a:t>Strings</a:t>
            </a:r>
            <a:r>
              <a:rPr lang="en-US" altLang="en-US" sz="3000" dirty="0">
                <a:solidFill>
                  <a:schemeClr val="bg1">
                    <a:lumMod val="65000"/>
                  </a:schemeClr>
                </a:solidFill>
              </a:rPr>
              <a:t> are a sequence of individual characters.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chemeClr val="bg1">
                    <a:lumMod val="65000"/>
                  </a:schemeClr>
                </a:solidFill>
              </a:rPr>
              <a:t>Lists</a:t>
            </a:r>
            <a:r>
              <a:rPr lang="en-US" altLang="en-US" sz="3000" dirty="0">
                <a:solidFill>
                  <a:schemeClr val="bg1">
                    <a:lumMod val="65000"/>
                  </a:schemeClr>
                </a:solidFill>
              </a:rPr>
              <a:t> are a sequence of arbitrary things (integers, strings, other lists, etc.).</a:t>
            </a:r>
          </a:p>
          <a:p>
            <a:pPr>
              <a:lnSpc>
                <a:spcPct val="80000"/>
              </a:lnSpc>
            </a:pPr>
            <a:r>
              <a:rPr lang="en-US" altLang="en-US" sz="3200" dirty="0">
                <a:solidFill>
                  <a:srgbClr val="FF0000"/>
                </a:solidFill>
              </a:rPr>
              <a:t>Assigning to one </a:t>
            </a:r>
            <a:r>
              <a:rPr lang="en-US" altLang="en-US" sz="3200" spc="-30" dirty="0">
                <a:solidFill>
                  <a:srgbClr val="FF0000"/>
                </a:solidFill>
              </a:rPr>
              <a:t>value inside of a variable is not the same process as assigning to the entire variable.</a:t>
            </a:r>
          </a:p>
          <a:p>
            <a:pPr marL="457200" lvl="1" indent="-223838">
              <a:spcBef>
                <a:spcPts val="0"/>
              </a:spcBef>
            </a:pPr>
            <a:r>
              <a:rPr lang="en-US" altLang="en-US" sz="3000" spc="-30" dirty="0">
                <a:solidFill>
                  <a:srgbClr val="FF0000"/>
                </a:solidFill>
              </a:rPr>
              <a:t>Such an update is only allowed for mutable types.</a:t>
            </a:r>
          </a:p>
          <a:p>
            <a:pPr marL="744538" lvl="2" indent="-234950">
              <a:spcBef>
                <a:spcPts val="0"/>
              </a:spcBef>
            </a:pPr>
            <a:r>
              <a:rPr lang="en-US" altLang="en-US" sz="3000" spc="-30" dirty="0">
                <a:solidFill>
                  <a:srgbClr val="FF0000"/>
                </a:solidFill>
              </a:rPr>
              <a:t>So it is allowed for </a:t>
            </a:r>
            <a:r>
              <a:rPr lang="en-US" altLang="en-US" sz="3000" b="1" spc="-30" dirty="0">
                <a:solidFill>
                  <a:srgbClr val="00B050"/>
                </a:solidFill>
              </a:rPr>
              <a:t>lists</a:t>
            </a:r>
            <a:r>
              <a:rPr lang="en-US" altLang="en-US" sz="3000" spc="-30" dirty="0">
                <a:solidFill>
                  <a:srgbClr val="FF0000"/>
                </a:solidFill>
              </a:rPr>
              <a:t>, but not for </a:t>
            </a:r>
            <a:r>
              <a:rPr lang="en-US" altLang="en-US" sz="3000" b="1" spc="-30" dirty="0">
                <a:solidFill>
                  <a:srgbClr val="FF33CC"/>
                </a:solidFill>
              </a:rPr>
              <a:t>strings</a:t>
            </a:r>
            <a:r>
              <a:rPr lang="en-US" altLang="en-US" sz="3000" spc="-30" dirty="0">
                <a:solidFill>
                  <a:srgbClr val="FF0000"/>
                </a:solidFill>
              </a:rPr>
              <a:t>.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Updating a Value in a Variable</a:t>
            </a:r>
          </a:p>
        </p:txBody>
      </p:sp>
    </p:spTree>
    <p:extLst>
      <p:ext uri="{BB962C8B-B14F-4D97-AF65-F5344CB8AC3E}">
        <p14:creationId xmlns:p14="http://schemas.microsoft.com/office/powerpoint/2010/main" val="3716337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359076" y="914400"/>
            <a:ext cx="9192118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buClr>
                <a:srgbClr val="B2B2B2"/>
              </a:buClr>
            </a:pPr>
            <a:r>
              <a:rPr lang="en-US" altLang="en-US" sz="3200" b="1" dirty="0">
                <a:solidFill>
                  <a:srgbClr val="B2B2B2"/>
                </a:solidFill>
              </a:rPr>
              <a:t>Lists</a:t>
            </a:r>
            <a:r>
              <a:rPr lang="en-US" altLang="en-US" sz="3200" dirty="0">
                <a:solidFill>
                  <a:srgbClr val="B2B2B2"/>
                </a:solidFill>
              </a:rPr>
              <a:t> and </a:t>
            </a:r>
            <a:r>
              <a:rPr lang="en-US" altLang="en-US" sz="3200" b="1" dirty="0">
                <a:solidFill>
                  <a:srgbClr val="B2B2B2"/>
                </a:solidFill>
              </a:rPr>
              <a:t>strings</a:t>
            </a:r>
            <a:r>
              <a:rPr lang="en-US" altLang="en-US" sz="3200" dirty="0">
                <a:solidFill>
                  <a:srgbClr val="B2B2B2"/>
                </a:solidFill>
              </a:rPr>
              <a:t> are </a:t>
            </a:r>
            <a:r>
              <a:rPr lang="en-US" altLang="en-US" sz="3200" dirty="0">
                <a:solidFill>
                  <a:schemeClr val="bg1">
                    <a:lumMod val="65000"/>
                  </a:schemeClr>
                </a:solidFill>
              </a:rPr>
              <a:t>two of the data types that can hold more than one value inside of them.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chemeClr val="bg1">
                    <a:lumMod val="65000"/>
                  </a:schemeClr>
                </a:solidFill>
              </a:rPr>
              <a:t>Strings</a:t>
            </a:r>
            <a:r>
              <a:rPr lang="en-US" altLang="en-US" sz="3000" dirty="0">
                <a:solidFill>
                  <a:schemeClr val="bg1">
                    <a:lumMod val="65000"/>
                  </a:schemeClr>
                </a:solidFill>
              </a:rPr>
              <a:t> are a sequence of individual characters.</a:t>
            </a:r>
          </a:p>
          <a:p>
            <a:pPr marL="457200" lvl="1" indent="-223838">
              <a:spcBef>
                <a:spcPts val="40"/>
              </a:spcBef>
            </a:pPr>
            <a:r>
              <a:rPr lang="en-US" altLang="en-US" sz="3000" b="1" dirty="0">
                <a:solidFill>
                  <a:schemeClr val="bg1">
                    <a:lumMod val="65000"/>
                  </a:schemeClr>
                </a:solidFill>
              </a:rPr>
              <a:t>Lists</a:t>
            </a:r>
            <a:r>
              <a:rPr lang="en-US" altLang="en-US" sz="3000" dirty="0">
                <a:solidFill>
                  <a:schemeClr val="bg1">
                    <a:lumMod val="65000"/>
                  </a:schemeClr>
                </a:solidFill>
              </a:rPr>
              <a:t> are a sequence of arbitrary things (integers, strings, other lists, etc.).</a:t>
            </a:r>
          </a:p>
          <a:p>
            <a:pPr>
              <a:lnSpc>
                <a:spcPct val="80000"/>
              </a:lnSpc>
            </a:pPr>
            <a:r>
              <a:rPr lang="en-US" altLang="en-US" sz="3200" dirty="0">
                <a:solidFill>
                  <a:srgbClr val="B2B2B2"/>
                </a:solidFill>
              </a:rPr>
              <a:t>Assigning to one </a:t>
            </a:r>
            <a:r>
              <a:rPr lang="en-US" altLang="en-US" sz="3200" spc="-30" dirty="0">
                <a:solidFill>
                  <a:srgbClr val="B2B2B2"/>
                </a:solidFill>
              </a:rPr>
              <a:t>value inside of a variable is not the same process as assigning to the entire variable.</a:t>
            </a:r>
          </a:p>
          <a:p>
            <a:pPr marL="457200" lvl="1" indent="-223838">
              <a:spcBef>
                <a:spcPts val="0"/>
              </a:spcBef>
            </a:pPr>
            <a:r>
              <a:rPr lang="en-US" altLang="en-US" sz="3000" spc="-30" dirty="0">
                <a:solidFill>
                  <a:srgbClr val="B2B2B2"/>
                </a:solidFill>
              </a:rPr>
              <a:t>Such an update is only allowed for mutable types.</a:t>
            </a:r>
          </a:p>
          <a:p>
            <a:pPr marL="744538" lvl="2" indent="-234950">
              <a:spcBef>
                <a:spcPts val="0"/>
              </a:spcBef>
            </a:pPr>
            <a:r>
              <a:rPr lang="en-US" altLang="en-US" sz="3000" spc="-30" dirty="0">
                <a:solidFill>
                  <a:srgbClr val="B2B2B2"/>
                </a:solidFill>
              </a:rPr>
              <a:t>So it is allowed for </a:t>
            </a:r>
            <a:r>
              <a:rPr lang="en-US" altLang="en-US" sz="3000" b="1" spc="-30" dirty="0">
                <a:solidFill>
                  <a:srgbClr val="B2B2B2"/>
                </a:solidFill>
              </a:rPr>
              <a:t>lists</a:t>
            </a:r>
            <a:r>
              <a:rPr lang="en-US" altLang="en-US" sz="3000" spc="-30" dirty="0">
                <a:solidFill>
                  <a:srgbClr val="B2B2B2"/>
                </a:solidFill>
              </a:rPr>
              <a:t>, but not for </a:t>
            </a:r>
            <a:r>
              <a:rPr lang="en-US" altLang="en-US" sz="3000" b="1" spc="-30" dirty="0">
                <a:solidFill>
                  <a:srgbClr val="B2B2B2"/>
                </a:solidFill>
              </a:rPr>
              <a:t>strings</a:t>
            </a:r>
            <a:r>
              <a:rPr lang="en-US" altLang="en-US" sz="3000" spc="-30" dirty="0">
                <a:solidFill>
                  <a:srgbClr val="B2B2B2"/>
                </a:solidFill>
              </a:rPr>
              <a:t>.</a:t>
            </a:r>
          </a:p>
          <a:p>
            <a:pPr>
              <a:lnSpc>
                <a:spcPct val="80000"/>
              </a:lnSpc>
            </a:pPr>
            <a:r>
              <a:rPr lang="en-US" altLang="en-US" sz="3200" dirty="0">
                <a:solidFill>
                  <a:srgbClr val="FF0000"/>
                </a:solidFill>
              </a:rPr>
              <a:t>Assigning a new value to the </a:t>
            </a:r>
            <a:r>
              <a:rPr lang="en-US" altLang="en-US" sz="3200" u="sng" dirty="0">
                <a:solidFill>
                  <a:srgbClr val="FF0000"/>
                </a:solidFill>
              </a:rPr>
              <a:t>entire variable</a:t>
            </a:r>
            <a:r>
              <a:rPr lang="en-US" altLang="en-US" sz="3200" dirty="0">
                <a:solidFill>
                  <a:srgbClr val="FF0000"/>
                </a:solidFill>
              </a:rPr>
              <a:t> doesn't update it; instead it creates a new variable.</a:t>
            </a:r>
          </a:p>
          <a:p>
            <a:pPr marL="457200" lvl="1" indent="-223838">
              <a:spcBef>
                <a:spcPts val="400"/>
              </a:spcBef>
            </a:pPr>
            <a:r>
              <a:rPr lang="en-US" altLang="en-US" sz="3000" dirty="0">
                <a:solidFill>
                  <a:srgbClr val="FF0000"/>
                </a:solidFill>
              </a:rPr>
              <a:t>Even immutable variables can be assigned new values.</a:t>
            </a:r>
          </a:p>
          <a:p>
            <a:pPr marL="744538" lvl="1" indent="-234950">
              <a:lnSpc>
                <a:spcPct val="80000"/>
              </a:lnSpc>
              <a:spcBef>
                <a:spcPts val="40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If it's the same type (or even if not) it </a:t>
            </a:r>
            <a:r>
              <a:rPr lang="en-US" altLang="en-US" sz="2800" i="1" dirty="0">
                <a:solidFill>
                  <a:srgbClr val="FF0000"/>
                </a:solidFill>
              </a:rPr>
              <a:t>could</a:t>
            </a:r>
            <a:r>
              <a:rPr lang="en-US" altLang="en-US" sz="2800" dirty="0">
                <a:solidFill>
                  <a:srgbClr val="FF0000"/>
                </a:solidFill>
              </a:rPr>
              <a:t> end up in the same memory location. Nonetheless, it's a new variable.</a:t>
            </a: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Updating a Value in a Variable</a:t>
            </a:r>
          </a:p>
        </p:txBody>
      </p:sp>
    </p:spTree>
    <p:extLst>
      <p:ext uri="{BB962C8B-B14F-4D97-AF65-F5344CB8AC3E}">
        <p14:creationId xmlns:p14="http://schemas.microsoft.com/office/powerpoint/2010/main" val="2841280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25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5F5F5F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25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62885" y="914400"/>
            <a:ext cx="9313598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spc="-50" dirty="0"/>
              <a:t>You update elements of lists by giving the indexed </a:t>
            </a:r>
            <a:r>
              <a:rPr lang="en-US" sz="3600" dirty="0"/>
              <a:t>element on the left-hand side of the “=” sign: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 cat listUpdate.py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 = ['phys', 'chem', 2017, 2019]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"Value available at index 2: "</a:t>
            </a:r>
            <a:r>
              <a:rPr lang="en-US" altLang="zh-TW" sz="2800" spc="-3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  <a:endParaRPr lang="en-US" sz="2800" spc="-30" dirty="0"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[2]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[2]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2020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"New value available at index 2: "</a:t>
            </a:r>
            <a:r>
              <a:rPr lang="en-US" altLang="zh-TW" sz="2800" spc="-3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  <a:endParaRPr lang="en-US" sz="2800" spc="-30" dirty="0"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) </a:t>
            </a:r>
          </a:p>
          <a:p>
            <a:pPr lvl="1">
              <a:spcBef>
                <a:spcPts val="0"/>
              </a:spcBef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 python3 listUpdate.py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Value available at index 2: </a:t>
            </a:r>
          </a:p>
          <a:p>
            <a:pPr lvl="1"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chemeClr val="accent6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"New value available at index 2: "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['phys', 'chem',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2020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, 2019]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List Elements</a:t>
            </a:r>
          </a:p>
        </p:txBody>
      </p:sp>
      <p:sp>
        <p:nvSpPr>
          <p:cNvPr id="4" name="Rectangle 3"/>
          <p:cNvSpPr/>
          <p:nvPr/>
        </p:nvSpPr>
        <p:spPr>
          <a:xfrm>
            <a:off x="6039367" y="2211239"/>
            <a:ext cx="866987" cy="45977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>
            <a:noAutofit/>
          </a:bodyPr>
          <a:lstStyle/>
          <a:p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2017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039367" y="2211239"/>
            <a:ext cx="866987" cy="459772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>
            <a:noAutofit/>
          </a:bodyPr>
          <a:lstStyle/>
          <a:p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2020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90299" y="3365290"/>
            <a:ext cx="866987" cy="459772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2020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039367" y="2211239"/>
            <a:ext cx="866987" cy="459772"/>
          </a:xfrm>
          <a:prstGeom prst="rect">
            <a:avLst/>
          </a:prstGeom>
          <a:noFill/>
        </p:spPr>
        <p:txBody>
          <a:bodyPr wrap="square" lIns="0" rIns="0">
            <a:noAutofit/>
          </a:bodyPr>
          <a:lstStyle/>
          <a:p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2017</a:t>
            </a:r>
            <a:endParaRPr 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5738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6211E-6 1.48148E-6 L -0.54104 0.44792 " pathEditMode="relative" rAng="0" ptsTypes="AA">
                                      <p:cBhvr>
                                        <p:cTn id="47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052" y="22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56" presetClass="path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4327E-6 -4.07407E-6 L 0.30299 -0.16851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141" y="-84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51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10" grpId="0"/>
      <p:bldP spid="10" grpId="1"/>
      <p:bldP spid="10" grpId="2"/>
      <p:bldP spid="14" grpId="0"/>
      <p:bldP spid="14" grpId="1"/>
    </p:bld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62885" y="914400"/>
            <a:ext cx="9313598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spc="-50" dirty="0">
                <a:solidFill>
                  <a:schemeClr val="bg1">
                    <a:lumMod val="75000"/>
                  </a:schemeClr>
                </a:solidFill>
              </a:rPr>
              <a:t>You update elements of lists by giving the indexed </a:t>
            </a:r>
            <a:r>
              <a:rPr lang="en-US" sz="3600" dirty="0">
                <a:solidFill>
                  <a:schemeClr val="bg1">
                    <a:lumMod val="75000"/>
                  </a:schemeClr>
                </a:solidFill>
              </a:rPr>
              <a:t>element on the left-hand side of the “=” sign.</a:t>
            </a: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dirty="0"/>
              <a:t>You can also assign to larger slice: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L=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[1,2,3,4,5,6,7,8,9]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L[2:6]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[3, 4, 5, 6]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L[2:6]=</a:t>
            </a:r>
            <a:r>
              <a:rPr lang="en-US" sz="2800" spc="-30" dirty="0">
                <a:solidFill>
                  <a:srgbClr val="ED7D31"/>
                </a:solidFill>
                <a:latin typeface="Lucida Console" panose="020B0609040504020204" pitchFamily="49" charset="0"/>
                <a:cs typeface="Courier New" pitchFamily="49" charset="0"/>
              </a:rPr>
              <a:t>['a','b','c', 'd']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</a:t>
            </a:r>
            <a:r>
              <a:rPr lang="en-US" sz="2800" spc="-30" dirty="0">
                <a:solidFill>
                  <a:srgbClr val="ED7D31"/>
                </a:solidFill>
                <a:latin typeface="Lucida Console" panose="020B0609040504020204" pitchFamily="49" charset="0"/>
                <a:cs typeface="Courier New" pitchFamily="49" charset="0"/>
              </a:rPr>
              <a:t>'a', 'b', 'c', 'd',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7, 8, 9]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L[2:6]=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['x','y']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'x', 'y',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7, 8, 9]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L[2:6]=</a:t>
            </a:r>
            <a:r>
              <a:rPr lang="en-US" sz="2800" spc="-30" dirty="0">
                <a:solidFill>
                  <a:srgbClr val="7030A0"/>
                </a:solidFill>
                <a:latin typeface="Lucida Console" panose="020B0609040504020204" pitchFamily="49" charset="0"/>
                <a:cs typeface="Courier New" pitchFamily="49" charset="0"/>
              </a:rPr>
              <a:t>[]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9]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List Elements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62885" y="2377440"/>
            <a:ext cx="1401609" cy="448056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8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580080" y="24010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580080" y="27439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1580080" y="34297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580080" y="37726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580080" y="44584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80080" y="480138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580080" y="650412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80080" y="547836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580080" y="581832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139104" y="2400281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2949817" y="2740007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962274" y="3419456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908969" y="3763391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5061192" y="4446569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899444" y="4780979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3607594" y="5475269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910556" y="5806503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253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151"/>
                            </p:stCondLst>
                            <p:childTnLst>
                              <p:par>
                                <p:cTn id="2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201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1201"/>
                            </p:stCondLst>
                            <p:childTnLst>
                              <p:par>
                                <p:cTn id="5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1000"/>
                            </p:stCondLst>
                            <p:childTnLst>
                              <p:par>
                                <p:cTn id="6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1301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301"/>
                            </p:stCondLst>
                            <p:childTnLst>
                              <p:par>
                                <p:cTn id="8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00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"/>
                            </p:stCondLst>
                            <p:childTnLst>
                              <p:par>
                                <p:cTn id="9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4" fill="hold">
                            <p:stCondLst>
                              <p:cond delay="1000"/>
                            </p:stCondLst>
                            <p:childTnLst>
                              <p:par>
                                <p:cTn id="12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2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901"/>
                            </p:stCondLst>
                            <p:childTnLst>
                              <p:par>
                                <p:cTn id="1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6" fill="hold">
                            <p:stCondLst>
                              <p:cond delay="901"/>
                            </p:stCondLst>
                            <p:childTnLst>
                              <p:par>
                                <p:cTn id="1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00"/>
                            </p:stCondLst>
                            <p:childTnLst>
                              <p:par>
                                <p:cTn id="1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00"/>
                            </p:stCondLst>
                            <p:childTnLst>
                              <p:par>
                                <p:cTn id="1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0"/>
                            </p:stCondLst>
                            <p:childTnLst>
                              <p:par>
                                <p:cTn id="1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6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1" dur="500"/>
                                        <p:tgtEl>
                                          <p:spTgt spid="51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2" fill="hold">
                            <p:stCondLst>
                              <p:cond delay="500"/>
                            </p:stCondLst>
                            <p:childTnLst>
                              <p:par>
                                <p:cTn id="17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9" fill="hold">
                            <p:stCondLst>
                              <p:cond delay="1000"/>
                            </p:stCondLst>
                            <p:childTnLst>
                              <p:par>
                                <p:cTn id="18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1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8" fill="hold">
                            <p:stCondLst>
                              <p:cond delay="881"/>
                            </p:stCondLst>
                            <p:childTnLst>
                              <p:par>
                                <p:cTn id="1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1" fill="hold">
                            <p:stCondLst>
                              <p:cond delay="881"/>
                            </p:stCondLst>
                            <p:childTnLst>
                              <p:par>
                                <p:cTn id="19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93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4" fill="hold">
                      <p:stCondLst>
                        <p:cond delay="indefinite"/>
                      </p:stCondLst>
                      <p:childTnLst>
                        <p:par>
                          <p:cTn id="195" fill="hold">
                            <p:stCondLst>
                              <p:cond delay="0"/>
                            </p:stCondLst>
                            <p:childTnLst>
                              <p:par>
                                <p:cTn id="19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0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1" fill="hold">
                            <p:stCondLst>
                              <p:cond delay="500"/>
                            </p:stCondLst>
                            <p:childTnLst>
                              <p:par>
                                <p:cTn id="2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4" fill="hold">
                            <p:stCondLst>
                              <p:cond delay="500"/>
                            </p:stCondLst>
                            <p:childTnLst>
                              <p:par>
                                <p:cTn id="20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06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3" fill="hold">
                            <p:stCondLst>
                              <p:cond delay="0"/>
                            </p:stCondLst>
                            <p:childTnLst>
                              <p:par>
                                <p:cTn id="2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1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5" dur="500"/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6" fill="hold">
                            <p:stCondLst>
                              <p:cond delay="500"/>
                            </p:stCondLst>
                            <p:childTnLst>
                              <p:par>
                                <p:cTn id="2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0" fill="hold">
                            <p:stCondLst>
                              <p:cond delay="1000"/>
                            </p:stCondLst>
                            <p:childTnLst>
                              <p:par>
                                <p:cTn id="2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1000"/>
                            </p:stCondLst>
                            <p:childTnLst>
                              <p:par>
                                <p:cTn id="23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301941" y="914400"/>
            <a:ext cx="9427847" cy="5943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srgbClr val="FFC00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[ </a:t>
            </a:r>
            <a:r>
              <a:rPr lang="en-US" altLang="en-US" sz="2568" dirty="0">
                <a:solidFill>
                  <a:srgbClr val="80808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80808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80808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80808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70.2 ]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[2]); 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 = 2001; print (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[2]) 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spc="-10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[1:3]=[9,9,9,9,9] #Replace</a:t>
            </a:r>
            <a:r>
              <a:rPr lang="en-US" altLang="en-US" sz="1834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</a:t>
            </a:r>
            <a:r>
              <a:rPr lang="en-US" altLang="en-US" sz="1834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range,</a:t>
            </a:r>
            <a:r>
              <a:rPr lang="en-US" altLang="en-US" sz="1101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sizes</a:t>
            </a:r>
            <a:r>
              <a:rPr lang="en-US" altLang="en-US" sz="1651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needn</a:t>
            </a:r>
            <a:r>
              <a:rPr lang="en-US" altLang="en-US" sz="2568" spc="-10" dirty="0">
                <a:solidFill>
                  <a:srgbClr val="80808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’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</a:t>
            </a:r>
            <a:r>
              <a:rPr lang="en-US" altLang="en-US" sz="1834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match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[6:1:-2]=[111,222,333] # Backwards assignment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b="1" dirty="0">
              <a:solidFill>
                <a:srgbClr val="FF000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srgbClr val="FFC00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2.23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2001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', 9, 9, 9, 9, 9, 'john', 70.2]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</a:t>
            </a:r>
            <a:r>
              <a:rPr lang="en-US" altLang="en-US" sz="2568" dirty="0" err="1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80808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', 9, 333, 9, 222, 9, 111, 70.2]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srgbClr val="FFC000"/>
              </a:solidFill>
              <a:latin typeface="Lucida Console" pitchFamily="49" charset="0"/>
              <a:ea typeface="MS Gothic" pitchFamily="49" charset="-128"/>
              <a:cs typeface="Times New Roman" panose="02020603050405020304" pitchFamily="18" charset="0"/>
            </a:endParaRP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301941" y="914400"/>
            <a:ext cx="9427847" cy="59436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cat listUpdate2.py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[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70.2 ]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[2]); 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 = 2001; print 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[2])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spc="-10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[1:3]=[9,9,9,9,9] #Replace</a:t>
            </a:r>
            <a:r>
              <a:rPr lang="en-US" altLang="en-US" sz="1834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</a:t>
            </a:r>
            <a:r>
              <a:rPr lang="en-US" altLang="en-US" sz="1834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range,</a:t>
            </a:r>
            <a:r>
              <a:rPr lang="en-US" altLang="en-US" sz="1101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sizes</a:t>
            </a:r>
            <a:r>
              <a:rPr lang="en-US" altLang="en-US" sz="1651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needn</a:t>
            </a:r>
            <a:r>
              <a:rPr lang="en-US" altLang="en-US" sz="2568" spc="-10" dirty="0">
                <a:solidFill>
                  <a:srgbClr val="0070C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’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</a:t>
            </a:r>
            <a:r>
              <a:rPr lang="en-US" altLang="en-US" sz="1834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match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[6:1:-2]=[111,222,333] # Backwards assignment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lst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[1:7:2]=[1,2,3,4] #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If using a step,</a:t>
            </a:r>
            <a:r>
              <a:rPr lang="en-US" altLang="en-US" sz="1101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sizes must match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python3 listUpdate2.py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2.23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2001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['abcd', 9, 9, 9, 9, 9, 'john', 70.2]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['abcd', 9, 333, 9, 222, 9, 111, 70.2]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8C8"/>
                </a:solidFill>
                <a:latin typeface="Arial Narrow" panose="020B0606020202030204" pitchFamily="34" charset="0"/>
                <a:ea typeface="MS Gothic" pitchFamily="49" charset="-128"/>
                <a:cs typeface="Times New Roman" panose="02020603050405020304" pitchFamily="18" charset="0"/>
              </a:rPr>
              <a:t>Traceback (most recent call last):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8C8"/>
                </a:solidFill>
                <a:latin typeface="Arial Narrow" panose="020B0606020202030204" pitchFamily="34" charset="0"/>
                <a:ea typeface="MS Gothic" pitchFamily="49" charset="-128"/>
                <a:cs typeface="Times New Roman" panose="02020603050405020304" pitchFamily="18" charset="0"/>
              </a:rPr>
              <a:t>  File "&lt;stdin&gt;", line 1, in &lt;module&gt;</a:t>
            </a:r>
          </a:p>
          <a:p>
            <a:pPr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Arial Narrow" panose="020B0606020202030204" pitchFamily="34" charset="0"/>
                <a:ea typeface="MS Gothic" pitchFamily="49" charset="-128"/>
                <a:cs typeface="Times New Roman" panose="02020603050405020304" pitchFamily="18" charset="0"/>
              </a:rPr>
              <a:t>ValueError: attempt to assign sequence of size 4 to extended slice of size 3</a:t>
            </a:r>
          </a:p>
          <a:p>
            <a:pPr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List Elements</a:t>
            </a:r>
          </a:p>
        </p:txBody>
      </p:sp>
    </p:spTree>
    <p:extLst>
      <p:ext uri="{BB962C8B-B14F-4D97-AF65-F5344CB8AC3E}">
        <p14:creationId xmlns:p14="http://schemas.microsoft.com/office/powerpoint/2010/main" val="1058944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56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62884" y="914400"/>
            <a:ext cx="9466903" cy="5759309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spc="-30" dirty="0"/>
              <a:t>You remove a list element with the del statement: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 cat listDelete.py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 = ['phys', 'chem', 2017, 2019]</a:t>
            </a:r>
            <a:endParaRPr lang="en-US" sz="2800" spc="-30" dirty="0"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del list1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[2]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5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5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"After deleting value at index 2: "</a:t>
            </a:r>
            <a:r>
              <a:rPr lang="en-US" sz="2800" spc="-5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print(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list1</a:t>
            </a:r>
            <a:r>
              <a:rPr lang="en-US" sz="2800" spc="-30" dirty="0">
                <a:latin typeface="Lucida Console" panose="020B0609040504020204" pitchFamily="49" charset="0"/>
                <a:cs typeface="Courier New" pitchFamily="49" charset="0"/>
              </a:rPr>
              <a:t>) </a:t>
            </a:r>
          </a:p>
          <a:p>
            <a:pPr lvl="1">
              <a:spcBef>
                <a:spcPts val="0"/>
              </a:spcBef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 python3 Delete.py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['phys', 'chem', 2017, 2019]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/>
                </a:solidFill>
                <a:latin typeface="Lucida Console" panose="020B0609040504020204" pitchFamily="49" charset="0"/>
                <a:cs typeface="Courier New" pitchFamily="49" charset="0"/>
              </a:rPr>
              <a:t>After deleting value at index 2: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['phys', 'chem', 2019]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itchFamily="49" charset="0"/>
              </a:rPr>
              <a:t>%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Deleting List Elements</a:t>
            </a:r>
          </a:p>
        </p:txBody>
      </p:sp>
      <p:sp>
        <p:nvSpPr>
          <p:cNvPr id="6" name="Rectangle 5"/>
          <p:cNvSpPr/>
          <p:nvPr/>
        </p:nvSpPr>
        <p:spPr>
          <a:xfrm>
            <a:off x="6031653" y="1773936"/>
            <a:ext cx="866987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>
            <a:spAutoFit/>
          </a:bodyPr>
          <a:lstStyle/>
          <a:p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2017</a:t>
            </a:r>
            <a:endParaRPr lang="en-US" sz="2800" dirty="0">
              <a:solidFill>
                <a:srgbClr val="0070C0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031653" y="1773936"/>
            <a:ext cx="866987" cy="523220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>
            <a:spAutoFit/>
          </a:bodyPr>
          <a:lstStyle/>
          <a:p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2017</a:t>
            </a:r>
            <a:endParaRPr 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9777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51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2" grpId="0" animBg="1"/>
    </p:bld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Content Placeholder 2"/>
          <p:cNvSpPr>
            <a:spLocks noGrp="1"/>
          </p:cNvSpPr>
          <p:nvPr>
            <p:ph idx="1"/>
          </p:nvPr>
        </p:nvSpPr>
        <p:spPr>
          <a:xfrm>
            <a:off x="262884" y="914400"/>
            <a:ext cx="9466903" cy="5943600"/>
          </a:xfrm>
        </p:spPr>
        <p:txBody>
          <a:bodyPr>
            <a:no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spc="-30" dirty="0">
                <a:solidFill>
                  <a:schemeClr val="bg1">
                    <a:lumMod val="75000"/>
                  </a:schemeClr>
                </a:solidFill>
              </a:rPr>
              <a:t>You remove a list element with the del statement.</a:t>
            </a:r>
          </a:p>
          <a:p>
            <a:pPr>
              <a:lnSpc>
                <a:spcPct val="80000"/>
              </a:lnSpc>
              <a:spcBef>
                <a:spcPts val="0"/>
              </a:spcBef>
              <a:spcAft>
                <a:spcPts val="600"/>
              </a:spcAft>
            </a:pPr>
            <a:r>
              <a:rPr lang="en-US" sz="3600" dirty="0"/>
              <a:t>You can also delete all of a slice: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L=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[1,2,3,4,5,6,7,8,9]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del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L[2:7]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8, 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L=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[1,2,3,4,5,6,7,8,9]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del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L[2:7:2]</a:t>
            </a:r>
          </a:p>
          <a:p>
            <a:pPr lvl="1">
              <a:lnSpc>
                <a:spcPct val="88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4, 6, 8, 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sz="2800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L=</a:t>
            </a: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[1,2,3,4,5,6,7,8,9]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sz="2800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del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 L[7:2:-1]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sz="2800" spc="-30" dirty="0">
                <a:solidFill>
                  <a:srgbClr val="0070C0"/>
                </a:solidFill>
                <a:latin typeface="Lucida Console" panose="020B0609040504020204" pitchFamily="49" charset="0"/>
                <a:cs typeface="Courier New" pitchFamily="49" charset="0"/>
              </a:rPr>
              <a:t>L</a:t>
            </a:r>
          </a:p>
          <a:p>
            <a:pPr lvl="1">
              <a:lnSpc>
                <a:spcPct val="88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schemeClr val="accent6">
                    <a:lumMod val="75000"/>
                  </a:schemeClr>
                </a:solidFill>
                <a:latin typeface="Lucida Console" panose="020B0609040504020204" pitchFamily="49" charset="0"/>
                <a:cs typeface="Courier New" pitchFamily="49" charset="0"/>
              </a:rPr>
              <a:t>[1, 2, 3, 9]</a:t>
            </a:r>
          </a:p>
          <a:p>
            <a:pPr lvl="1">
              <a:lnSpc>
                <a:spcPct val="75000"/>
              </a:lnSpc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Deleting List Elements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62885" y="1949570"/>
            <a:ext cx="1401610" cy="490843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88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88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endParaRPr lang="en-US" sz="2800" spc="-30" dirty="0">
              <a:solidFill>
                <a:srgbClr val="0070C0"/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endParaRPr lang="en-US" sz="2800" spc="-30" dirty="0">
              <a:solidFill>
                <a:srgbClr val="70AD47">
                  <a:lumMod val="75000"/>
                </a:srgbClr>
              </a:solidFill>
              <a:latin typeface="Lucida Console" panose="020B0609040504020204" pitchFamily="49" charset="0"/>
              <a:cs typeface="Courier New" pitchFamily="49" charset="0"/>
            </a:endParaRPr>
          </a:p>
          <a:p>
            <a:pPr lvl="1">
              <a:lnSpc>
                <a:spcPct val="70000"/>
              </a:lnSpc>
              <a:spcBef>
                <a:spcPts val="0"/>
              </a:spcBef>
              <a:buFontTx/>
              <a:buNone/>
            </a:pPr>
            <a:r>
              <a:rPr lang="en-US" sz="2800" spc="-3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  <p:cxnSp>
        <p:nvCxnSpPr>
          <p:cNvPr id="8" name="Straight Connector 7"/>
          <p:cNvCxnSpPr/>
          <p:nvPr/>
        </p:nvCxnSpPr>
        <p:spPr>
          <a:xfrm>
            <a:off x="1893094" y="5808073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4430593" y="5438661"/>
            <a:ext cx="0" cy="35661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219623" y="3914423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787311" y="2383246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79329" y="6510528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581668" y="5808073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1578205" y="5430844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578205" y="3902272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578205" y="2373700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101370" y="5054903"/>
            <a:ext cx="0" cy="35661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893094" y="4279501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6101370" y="3520440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893094" y="2750929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6101370" y="1993392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581668" y="5043787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1581668" y="4279501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581668" y="3515215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1581668" y="2750929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581668" y="1986643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682010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7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15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151"/>
                            </p:stCondLst>
                            <p:childTnLst>
                              <p:par>
                                <p:cTn id="2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9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651"/>
                            </p:stCondLst>
                            <p:childTnLst>
                              <p:par>
                                <p:cTn id="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651"/>
                            </p:stCondLst>
                            <p:childTnLst>
                              <p:par>
                                <p:cTn id="5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000"/>
                            </p:stCondLst>
                            <p:childTnLst>
                              <p:par>
                                <p:cTn id="9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151"/>
                            </p:stCondLst>
                            <p:childTnLst>
                              <p:par>
                                <p:cTn id="10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151"/>
                            </p:stCondLst>
                            <p:childTnLst>
                              <p:par>
                                <p:cTn id="10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500"/>
                            </p:stCondLst>
                            <p:childTnLst>
                              <p:par>
                                <p:cTn id="1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500"/>
                            </p:stCondLst>
                            <p:childTnLst>
                              <p:par>
                                <p:cTn id="12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951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951"/>
                            </p:stCondLst>
                            <p:childTnLst>
                              <p:par>
                                <p:cTn id="13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5" fill="hold">
                            <p:stCondLst>
                              <p:cond delay="500"/>
                            </p:stCondLst>
                            <p:childTnLst>
                              <p:par>
                                <p:cTn id="14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4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5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0" fill="hold">
                      <p:stCondLst>
                        <p:cond delay="indefinite"/>
                      </p:stCondLst>
                      <p:childTnLst>
                        <p:par>
                          <p:cTn id="161" fill="hold">
                            <p:stCondLst>
                              <p:cond delay="0"/>
                            </p:stCondLst>
                            <p:childTnLst>
                              <p:par>
                                <p:cTn id="16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6" dur="500"/>
                                        <p:tgtEl>
                                          <p:spTgt spid="512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7" fill="hold">
                            <p:stCondLst>
                              <p:cond delay="500"/>
                            </p:stCondLst>
                            <p:childTnLst>
                              <p:par>
                                <p:cTn id="16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0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000"/>
                            </p:stCondLst>
                            <p:childTnLst>
                              <p:par>
                                <p:cTn id="1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4" fill="hold">
                            <p:stCondLst>
                              <p:cond delay="1000"/>
                            </p:stCondLst>
                            <p:childTnLst>
                              <p:par>
                                <p:cTn id="17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76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7" fill="hold">
                      <p:stCondLst>
                        <p:cond delay="indefinite"/>
                      </p:stCondLst>
                      <p:childTnLst>
                        <p:par>
                          <p:cTn id="178" fill="hold">
                            <p:stCondLst>
                              <p:cond delay="0"/>
                            </p:stCondLst>
                            <p:childTnLst>
                              <p:par>
                                <p:cTn id="17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1151"/>
                            </p:stCondLst>
                            <p:childTnLst>
                              <p:par>
                                <p:cTn id="1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151"/>
                            </p:stCondLst>
                            <p:childTnLst>
                              <p:par>
                                <p:cTn id="18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8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9" fill="hold">
                      <p:stCondLst>
                        <p:cond delay="indefinite"/>
                      </p:stCondLst>
                      <p:childTnLst>
                        <p:par>
                          <p:cTn id="190" fill="hold">
                            <p:stCondLst>
                              <p:cond delay="0"/>
                            </p:stCondLst>
                            <p:childTnLst>
                              <p:par>
                                <p:cTn id="1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5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500"/>
                            </p:stCondLst>
                            <p:childTnLst>
                              <p:par>
                                <p:cTn id="19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9" fill="hold">
                            <p:stCondLst>
                              <p:cond delay="500"/>
                            </p:stCondLst>
                            <p:childTnLst>
                              <p:par>
                                <p:cTn id="20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01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50"/>
                                  </p:iterate>
                                  <p:childTnLst>
                                    <p:set>
                                      <p:cBhvr>
                                        <p:cTn id="2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8" fill="hold">
                            <p:stCondLst>
                              <p:cond delay="2101"/>
                            </p:stCondLst>
                            <p:childTnLst>
                              <p:par>
                                <p:cTn id="20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1" fill="hold">
                            <p:stCondLst>
                              <p:cond delay="2101"/>
                            </p:stCondLst>
                            <p:childTnLst>
                              <p:par>
                                <p:cTn id="2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4" fill="hold">
                      <p:stCondLst>
                        <p:cond delay="indefinite"/>
                      </p:stCondLst>
                      <p:childTnLst>
                        <p:par>
                          <p:cTn id="215" fill="hold">
                            <p:stCondLst>
                              <p:cond delay="0"/>
                            </p:stCondLst>
                            <p:childTnLst>
                              <p:par>
                                <p:cTn id="2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0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500"/>
                            </p:stCondLst>
                            <p:childTnLst>
                              <p:par>
                                <p:cTn id="22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0"/>
                            </p:stCondLst>
                            <p:childTnLst>
                              <p:par>
                                <p:cTn id="2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5" dur="500"/>
                                        <p:tgtEl>
                                          <p:spTgt spid="512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9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1000"/>
                            </p:stCondLst>
                            <p:childTnLst>
                              <p:par>
                                <p:cTn id="2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000"/>
                            </p:stCondLst>
                            <p:childTnLst>
                              <p:par>
                                <p:cTn id="25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301941" y="1037572"/>
            <a:ext cx="9427847" cy="5568496"/>
          </a:xfrm>
        </p:spPr>
        <p:txBody>
          <a:bodyPr>
            <a:noAutofit/>
          </a:bodyPr>
          <a:lstStyle/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cat listDelete2.py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 = [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70.2, 1, 2, 3, 4, 5, 6]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(L[2]);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L[2]; 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(L[2])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#L[3] is now in the L[2] spot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 # See that L[3:] have now all shifted down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L[2:7:2]; 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#This deletes 3</a:t>
            </a:r>
            <a:r>
              <a:rPr lang="en-US" altLang="en-US" sz="2568" baseline="30000" dirty="0">
                <a:solidFill>
                  <a:srgbClr val="0070C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rd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,5</a:t>
            </a:r>
            <a:r>
              <a:rPr lang="en-US" altLang="en-US" sz="2568" baseline="30000" dirty="0">
                <a:solidFill>
                  <a:srgbClr val="0070C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,and 7</a:t>
            </a:r>
            <a:r>
              <a:rPr lang="en-US" altLang="en-US" sz="2568" baseline="30000" dirty="0">
                <a:solidFill>
                  <a:srgbClr val="0070C0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                  #This deletes the entire list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           #What prints if there is no list?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python3 listDelete2.py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2.23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['abcd', 786, 'john', 70.2, 1, 2, 3, 4, 5, 6]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['abcd', 786, 70.2, 2, 4, 5, 6]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8C8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Traceback (most recent call last):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8C8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File "&lt;stdin&gt;", line 1, in &lt;module&gt;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NameError: name 'L' is not defined</a:t>
            </a:r>
          </a:p>
          <a:p>
            <a:pPr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0" y="1"/>
            <a:ext cx="9729788" cy="1161142"/>
          </a:xfrm>
        </p:spPr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Deleting List Elements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1941" y="1037572"/>
            <a:ext cx="9427847" cy="319152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09672" indent="-209672" algn="l" defTabSz="838688" rtl="0" eaLnBrk="1" latinLnBrk="0" hangingPunct="1">
              <a:lnSpc>
                <a:spcPct val="90000"/>
              </a:lnSpc>
              <a:spcBef>
                <a:spcPts val="917"/>
              </a:spcBef>
              <a:buFont typeface="Arial" panose="020B0604020202020204" pitchFamily="34" charset="0"/>
              <a:buChar char="•"/>
              <a:defRPr sz="3669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29016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330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48360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93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46770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87047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256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306391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25735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145079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564423" indent="-209672" algn="l" defTabSz="838688" rtl="0" eaLnBrk="1" latinLnBrk="0" hangingPunct="1">
              <a:lnSpc>
                <a:spcPct val="90000"/>
              </a:lnSpc>
              <a:spcBef>
                <a:spcPts val="459"/>
              </a:spcBef>
              <a:buFont typeface="Arial" panose="020B0604020202020204" pitchFamily="34" charset="0"/>
              <a:buChar char="•"/>
              <a:defRPr sz="165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srgbClr val="FFC00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L = [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70.2, 1, 2, 3, 4, 5, 6]</a:t>
            </a:r>
            <a:endParaRPr lang="en-US" altLang="en-US" sz="2568" dirty="0">
              <a:solidFill>
                <a:prstClr val="black">
                  <a:lumMod val="50000"/>
                  <a:lumOff val="50000"/>
                </a:prstClr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(L[2]); </a:t>
            </a: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L[2]; print (L[2]) #L[3] is now in the L[2] spot</a:t>
            </a: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(L)    # See that L[3:] have now all shifted down</a:t>
            </a: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L[2:7:2]; print (L)#This deletes 3</a:t>
            </a:r>
            <a:r>
              <a:rPr lang="en-US" altLang="en-US" sz="2568" baseline="30000" dirty="0">
                <a:solidFill>
                  <a:prstClr val="black">
                    <a:lumMod val="50000"/>
                    <a:lumOff val="50000"/>
                  </a:prst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rd</a:t>
            </a: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,5</a:t>
            </a:r>
            <a:r>
              <a:rPr lang="en-US" altLang="en-US" sz="2568" baseline="30000" dirty="0">
                <a:solidFill>
                  <a:prstClr val="black">
                    <a:lumMod val="50000"/>
                    <a:lumOff val="50000"/>
                  </a:prst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th</a:t>
            </a: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,and 7</a:t>
            </a:r>
            <a:r>
              <a:rPr lang="en-US" altLang="en-US" sz="2568" baseline="30000" dirty="0">
                <a:solidFill>
                  <a:prstClr val="black">
                    <a:lumMod val="50000"/>
                    <a:lumOff val="50000"/>
                  </a:prstClr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th</a:t>
            </a: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568" dirty="0">
                <a:solidFill>
                  <a:prstClr val="black">
                    <a:lumMod val="50000"/>
                    <a:lumOff val="50000"/>
                  </a:prstClr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del L                  #This deletes the entire list</a:t>
            </a: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prstClr val="black">
                  <a:lumMod val="50000"/>
                  <a:lumOff val="50000"/>
                </a:prstClr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84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568" dirty="0">
              <a:solidFill>
                <a:srgbClr val="FFC000"/>
              </a:solidFill>
              <a:latin typeface="Lucida Console" pitchFamily="49" charset="0"/>
              <a:ea typeface="MS Gothic" pitchFamily="49" charset="-128"/>
              <a:cs typeface="Times New Roman" panose="02020603050405020304" pitchFamily="18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53178" y="1400103"/>
            <a:ext cx="914400" cy="4572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7265194" y="1257300"/>
            <a:ext cx="457200" cy="4572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8293894" y="1257300"/>
            <a:ext cx="457200" cy="4572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192914" y="1349431"/>
            <a:ext cx="1143000" cy="4572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236494" y="1257300"/>
            <a:ext cx="457200" cy="4572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745974" y="1367446"/>
            <a:ext cx="455487" cy="3535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57577" y="1367446"/>
            <a:ext cx="2744851" cy="369561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411454" y="1367446"/>
            <a:ext cx="768952" cy="367569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8819801" y="1367446"/>
            <a:ext cx="455487" cy="3535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775307" y="1367446"/>
            <a:ext cx="455487" cy="353502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352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7F7F7F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5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8" grpId="0" animBg="1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-11905" y="5562600"/>
            <a:ext cx="9741694" cy="1295400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11905" y="1447800"/>
            <a:ext cx="9741694" cy="1295400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-11905" y="3276600"/>
            <a:ext cx="9741694" cy="1752600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>
          <a:xfrm>
            <a:off x="292894" y="945223"/>
            <a:ext cx="9478963" cy="5763803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</a:pPr>
            <a:r>
              <a:rPr lang="en-US" altLang="en-US" sz="3200" dirty="0">
                <a:solidFill>
                  <a:srgbClr val="002060"/>
                </a:solidFill>
                <a:latin typeface="Lucida Sans Typewriter" panose="020B0509030504030204" pitchFamily="49" charset="0"/>
              </a:rPr>
              <a:t>break:</a:t>
            </a:r>
          </a:p>
          <a:p>
            <a:pPr lvl="1">
              <a:spcBef>
                <a:spcPts val="0"/>
              </a:spcBef>
            </a:pPr>
            <a:r>
              <a:rPr lang="en-US" altLang="en-US" sz="3200" dirty="0"/>
              <a:t>Identical to how </a:t>
            </a:r>
            <a:r>
              <a:rPr lang="en-US" altLang="en-US" sz="2800" dirty="0">
                <a:latin typeface="Lucida Sans Typewriter" panose="020B0509030504030204" pitchFamily="49" charset="0"/>
              </a:rPr>
              <a:t>break</a:t>
            </a:r>
            <a:r>
              <a:rPr lang="en-US" altLang="en-US" sz="3200" dirty="0"/>
              <a:t> behaves in C.</a:t>
            </a:r>
          </a:p>
          <a:p>
            <a:pPr lvl="2">
              <a:spcBef>
                <a:spcPts val="0"/>
              </a:spcBef>
            </a:pPr>
            <a:r>
              <a:rPr lang="en-US" altLang="en-US" sz="3200" dirty="0"/>
              <a:t>Terminate the current loop and start executing the next statement after the loop.</a:t>
            </a:r>
          </a:p>
          <a:p>
            <a:pPr>
              <a:spcBef>
                <a:spcPts val="600"/>
              </a:spcBef>
            </a:pPr>
            <a:r>
              <a:rPr lang="en-US" altLang="en-US" sz="3200" dirty="0">
                <a:solidFill>
                  <a:srgbClr val="002060"/>
                </a:solidFill>
                <a:latin typeface="Lucida Sans Typewriter" panose="020B0509030504030204" pitchFamily="49" charset="0"/>
              </a:rPr>
              <a:t>continue:</a:t>
            </a:r>
          </a:p>
          <a:p>
            <a:pPr lvl="1">
              <a:spcBef>
                <a:spcPts val="0"/>
              </a:spcBef>
            </a:pPr>
            <a:r>
              <a:rPr lang="en-US" altLang="en-US" sz="3200" dirty="0"/>
              <a:t>Identical to how </a:t>
            </a:r>
            <a:r>
              <a:rPr lang="en-US" altLang="en-US" sz="2800" dirty="0">
                <a:latin typeface="Lucida Sans Typewriter" panose="020B0509030504030204" pitchFamily="49" charset="0"/>
              </a:rPr>
              <a:t>continue</a:t>
            </a:r>
            <a:r>
              <a:rPr lang="en-US" altLang="en-US" sz="3200" dirty="0"/>
              <a:t> behaves in C:</a:t>
            </a:r>
          </a:p>
          <a:p>
            <a:pPr lvl="2">
              <a:spcBef>
                <a:spcPts val="0"/>
              </a:spcBef>
            </a:pPr>
            <a:r>
              <a:rPr lang="en-US" altLang="en-US" sz="3200" dirty="0"/>
              <a:t>Reject all remaining statements in the current </a:t>
            </a:r>
            <a:r>
              <a:rPr lang="en-US" altLang="en-US" sz="3200" spc="-10" dirty="0"/>
              <a:t>loo</a:t>
            </a:r>
            <a:r>
              <a:rPr lang="en-US" altLang="en-US" sz="3200" dirty="0"/>
              <a:t>p</a:t>
            </a:r>
            <a:r>
              <a:rPr lang="en-US" altLang="en-US" sz="2800" dirty="0"/>
              <a:t> </a:t>
            </a:r>
            <a:r>
              <a:rPr lang="en-US" altLang="en-US" sz="3200" dirty="0"/>
              <a:t>iteration and start fr</a:t>
            </a:r>
            <a:r>
              <a:rPr lang="en-US" altLang="en-US" sz="3200" spc="-10" dirty="0"/>
              <a:t>om the</a:t>
            </a:r>
            <a:r>
              <a:rPr lang="en-US" altLang="en-US" sz="2800" spc="-10" dirty="0"/>
              <a:t> </a:t>
            </a:r>
            <a:r>
              <a:rPr lang="en-US" altLang="en-US" sz="3200" spc="-10" dirty="0"/>
              <a:t>top</a:t>
            </a:r>
            <a:r>
              <a:rPr lang="en-US" altLang="en-US" sz="2800" spc="-10" dirty="0"/>
              <a:t> </a:t>
            </a:r>
            <a:r>
              <a:rPr lang="en-US" altLang="en-US" sz="3200" spc="-10" dirty="0"/>
              <a:t>for the</a:t>
            </a:r>
            <a:r>
              <a:rPr lang="en-US" altLang="en-US" sz="2800" spc="-10" dirty="0"/>
              <a:t> </a:t>
            </a:r>
            <a:r>
              <a:rPr lang="en-US" altLang="en-US" sz="3200" spc="-10" dirty="0"/>
              <a:t>next </a:t>
            </a:r>
            <a:r>
              <a:rPr lang="en-US" altLang="en-US" sz="3200" dirty="0"/>
              <a:t>iteration (assuming that the loop isn’t finished).</a:t>
            </a:r>
          </a:p>
          <a:p>
            <a:pPr>
              <a:spcBef>
                <a:spcPts val="600"/>
              </a:spcBef>
            </a:pPr>
            <a:r>
              <a:rPr lang="en-US" altLang="en-US" sz="3200" dirty="0">
                <a:solidFill>
                  <a:srgbClr val="002060"/>
                </a:solidFill>
                <a:latin typeface="Lucida Sans Typewriter" panose="020B0509030504030204" pitchFamily="49" charset="0"/>
              </a:rPr>
              <a:t>pass:</a:t>
            </a:r>
          </a:p>
          <a:p>
            <a:pPr lvl="1">
              <a:spcBef>
                <a:spcPts val="0"/>
              </a:spcBef>
            </a:pPr>
            <a:r>
              <a:rPr lang="en-US" altLang="en-US" sz="3200" dirty="0"/>
              <a:t>Identical to how an isolated “</a:t>
            </a:r>
            <a:r>
              <a:rPr lang="en-US" altLang="en-US" sz="2800" dirty="0">
                <a:latin typeface="Lucida Sans Typewriter" panose="020B0509030504030204" pitchFamily="49" charset="0"/>
              </a:rPr>
              <a:t>;</a:t>
            </a:r>
            <a:r>
              <a:rPr lang="en-US" altLang="en-US" sz="3200" dirty="0"/>
              <a:t>” behaves in C.</a:t>
            </a:r>
          </a:p>
          <a:p>
            <a:pPr lvl="2">
              <a:spcBef>
                <a:spcPts val="0"/>
              </a:spcBef>
            </a:pPr>
            <a:r>
              <a:rPr lang="en-US" altLang="en-US" sz="3200" dirty="0"/>
              <a:t>Do nothing. Use this when the syntax requires a statement, but you have no code to execute.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438941" y="47501"/>
            <a:ext cx="1060767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3830" dirty="0">
                <a:solidFill>
                  <a:srgbClr val="0070C0"/>
                </a:solidFill>
              </a:rPr>
              <a:t>Break, Continue, &amp; Pass Commands</a:t>
            </a:r>
          </a:p>
        </p:txBody>
      </p:sp>
    </p:spTree>
    <p:extLst>
      <p:ext uri="{BB962C8B-B14F-4D97-AF65-F5344CB8AC3E}">
        <p14:creationId xmlns:p14="http://schemas.microsoft.com/office/powerpoint/2010/main" val="1782444251"/>
      </p:ext>
    </p:extLst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TW" sz="4300" dirty="0">
                <a:solidFill>
                  <a:srgbClr val="0070C0"/>
                </a:solidFill>
              </a:rPr>
              <a:t>Sidebar: About Garbage Collection</a:t>
            </a:r>
            <a:endParaRPr lang="zh-TW" altLang="en-US" sz="4300" dirty="0">
              <a:solidFill>
                <a:srgbClr val="0070C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question arises regarding how “del” is handled by the Python programming environment.</a:t>
            </a:r>
          </a:p>
          <a:p>
            <a:r>
              <a:rPr lang="en-US" altLang="zh-TW" dirty="0"/>
              <a:t>The answer is that it relates to how Python uses garbage collection.</a:t>
            </a:r>
          </a:p>
          <a:p>
            <a:pPr lvl="1"/>
            <a:r>
              <a:rPr lang="en-US" altLang="zh-TW" sz="3669" dirty="0">
                <a:solidFill>
                  <a:srgbClr val="FF0000"/>
                </a:solidFill>
              </a:rPr>
              <a:t>But this concept needs to be clarified, as we’ll see in the following slides…</a:t>
            </a:r>
            <a:endParaRPr lang="zh-TW" altLang="en-US" sz="3669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3736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2296" y="987552"/>
            <a:ext cx="4339488" cy="4559877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% cat stuff.h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#include &lt;stdio.h&gt;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#include &lt;stdlib.h&gt;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typedef struct {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int x,y,z;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} coord;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coord *A, *B, *C;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endParaRPr lang="en-US" altLang="zh-TW" sz="2385" dirty="0">
              <a:solidFill>
                <a:schemeClr val="bg1">
                  <a:lumMod val="65000"/>
                </a:schemeClr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void print(coord *P){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   printf("%d,%d,%d\n",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   P-&gt;x,P-&gt;y,P-&gt;z);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}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sz="2385" dirty="0">
                <a:solidFill>
                  <a:schemeClr val="bg1">
                    <a:lumMod val="65000"/>
                  </a:schemeClr>
                </a:solidFill>
                <a:latin typeface="Lucida Sans Typewriter" panose="020B0509030504030204" pitchFamily="49" charset="0"/>
              </a:rPr>
              <a:t>%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1440" y="990600"/>
            <a:ext cx="4339488" cy="4559877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stuff.h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&lt;stdio.h&gt;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&lt;stdlib.h&gt;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typedef struct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x,y,z;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 coord;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coord *A, *B, *C;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void print(coord *P){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printf("%d,%d,%d\n",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P-&gt;x,P-&gt;y,P-&gt;z);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B=NULL;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C=NULL;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Error:Segmentation Fault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10" name="Rectangle 9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undef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14" name="Rectangle 13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undef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17" name="Rectangle 16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undef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cxnSp>
        <p:nvCxnSpPr>
          <p:cNvPr id="21" name="Straight Arrow Connector 20"/>
          <p:cNvCxnSpPr>
            <a:stCxn id="17" idx="0"/>
          </p:cNvCxnSpPr>
          <p:nvPr/>
        </p:nvCxnSpPr>
        <p:spPr>
          <a:xfrm flipV="1">
            <a:off x="726060" y="2736141"/>
            <a:ext cx="1331019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8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9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22" name="Rectangle 21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x=?, </a:t>
            </a:r>
            <a:r>
              <a:rPr kumimoji="0" lang="en-US" altLang="zh-TW" sz="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y=?, </a:t>
            </a:r>
            <a:r>
              <a:rPr kumimoji="0" lang="en-US" altLang="zh-TW" sz="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z=?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5507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3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6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89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5" dur="5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8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1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4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9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5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8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1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1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4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7" fill="hold">
                            <p:stCondLst>
                              <p:cond delay="1250"/>
                            </p:stCondLst>
                            <p:childTnLst>
                              <p:par>
                                <p:cTn id="14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  <p:bldP spid="7" grpId="0" build="allAtOnce"/>
      <p:bldP spid="22" grpId="0" animBg="1"/>
    </p:bld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B=NULL;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C=NULL;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Error:Segmentation Fault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</a:t>
            </a:r>
            <a:r>
              <a:rPr kumimoji="0" lang="en-US" altLang="zh-TW" sz="2800" b="1" i="0" u="none" strike="noStrike" kern="1200" cap="none" spc="-3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y=?, </a:t>
            </a:r>
            <a:r>
              <a:rPr kumimoji="0" lang="en-US" altLang="zh-TW" sz="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z=?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726060" y="2736141"/>
            <a:ext cx="1331019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9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0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23" name="Rectangle 22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undef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26" name="Rectangle 2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undef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8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29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0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1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41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2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43778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B=NULL;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C=NULL;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Error:Segmentation Fault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</a:t>
            </a:r>
            <a:r>
              <a:rPr kumimoji="0" lang="en-US" altLang="zh-TW" sz="2800" b="1" i="0" u="none" strike="noStrike" kern="1200" cap="none" spc="-3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y=?, </a:t>
            </a:r>
            <a:r>
              <a:rPr kumimoji="0" lang="en-US" altLang="zh-TW" sz="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z=?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726060" y="2736141"/>
            <a:ext cx="1331019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2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33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4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5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36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7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8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9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0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4325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B=NULL;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C=NULL;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Error:Segmentation Fault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accessesNull.c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B=NULL;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C=NULL;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Error:Segmentation Fault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6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y=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2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</a:t>
            </a:r>
            <a:r>
              <a:rPr kumimoji="0" lang="en-US" altLang="zh-TW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5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z</a:t>
            </a:r>
            <a:r>
              <a:rPr kumimoji="0" lang="en-US" altLang="zh-TW" sz="2800" b="0" i="0" u="none" strike="noStrike" kern="1200" cap="none" spc="-8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3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V="1">
            <a:off x="726060" y="2736141"/>
            <a:ext cx="1331019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Rounded Rectangular Callout 2"/>
          <p:cNvSpPr/>
          <p:nvPr/>
        </p:nvSpPr>
        <p:spPr>
          <a:xfrm>
            <a:off x="4245050" y="1316999"/>
            <a:ext cx="3820243" cy="1182111"/>
          </a:xfrm>
          <a:prstGeom prst="wedgeRoundRectCallout">
            <a:avLst>
              <a:gd name="adj1" fmla="val -85442"/>
              <a:gd name="adj2" fmla="val 29417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At this point, you have no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way to free() this memory.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It’s 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stuck in memory 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forever.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3" name="Rounded Rectangular Callout 22"/>
          <p:cNvSpPr/>
          <p:nvPr/>
        </p:nvSpPr>
        <p:spPr>
          <a:xfrm>
            <a:off x="5850" y="283783"/>
            <a:ext cx="4260474" cy="1182111"/>
          </a:xfrm>
          <a:prstGeom prst="wedgeRoundRectCallout">
            <a:avLst>
              <a:gd name="adj1" fmla="val 60286"/>
              <a:gd name="adj2" fmla="val 109623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 languages with garbage collection (Java, Python,etc) this error cannot happen.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grpSp>
        <p:nvGrpSpPr>
          <p:cNvPr id="24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25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6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7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28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9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0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1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2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3" name="Group 15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4" name="Rectangle 16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5" name="Rectangle 17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6" name="Group 11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37" name="Rectangle 9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8" name="Rectangle 10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39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40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41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83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xit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2" presetClass="exit" presetSubtype="4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xit" presetSubtype="4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3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23" grpId="0" animBg="1"/>
      <p:bldP spid="23" grpId="1" animBg="1"/>
    </p:bld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65000"/>
                </a:prstClr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24" name="Rounded Rectangular Callout 23"/>
          <p:cNvSpPr/>
          <p:nvPr/>
        </p:nvSpPr>
        <p:spPr>
          <a:xfrm>
            <a:off x="291505" y="2549251"/>
            <a:ext cx="4260474" cy="1182111"/>
          </a:xfrm>
          <a:prstGeom prst="wedgeRoundRectCallout">
            <a:avLst>
              <a:gd name="adj1" fmla="val 72911"/>
              <a:gd name="adj2" fmla="val 111165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But what if we ran this program instead?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Now B get’s freed… 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32688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27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8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y=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2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z=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3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 flipV="1">
            <a:off x="726060" y="2736141"/>
            <a:ext cx="1331019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24" name="Rounded Rectangular Callout 23"/>
          <p:cNvSpPr/>
          <p:nvPr/>
        </p:nvSpPr>
        <p:spPr>
          <a:xfrm>
            <a:off x="291505" y="2549251"/>
            <a:ext cx="4260474" cy="1182111"/>
          </a:xfrm>
          <a:prstGeom prst="wedgeRoundRectCallout">
            <a:avLst>
              <a:gd name="adj1" fmla="val 71841"/>
              <a:gd name="adj2" fmla="val 37900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Up to this point, 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everything is the same…</a:t>
            </a:r>
          </a:p>
        </p:txBody>
      </p:sp>
      <p:grpSp>
        <p:nvGrpSpPr>
          <p:cNvPr id="19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20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2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23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5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9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30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31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2768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24" grpId="1" animBg="1"/>
    </p:bld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grpSp>
        <p:nvGrpSpPr>
          <p:cNvPr id="19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20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1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2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23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4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25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26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27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653126" y="1988582"/>
            <a:ext cx="2807905" cy="74755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x=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1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y=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2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 z=</a:t>
            </a:r>
            <a:r>
              <a:rPr kumimoji="0" lang="en-US" altLang="zh-TW" sz="2800" b="1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3</a:t>
            </a:r>
            <a:endParaRPr kumimoji="0" lang="zh-TW" altLang="en-US" sz="2800" b="1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12115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8" presetClass="exit" presetSubtype="0" ac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Fax" panose="02060602050505020204" pitchFamily="18" charset="0"/>
                <a:ea typeface="新細明體" panose="02020500000000000000" pitchFamily="18" charset="-120"/>
                <a:cs typeface="+mn-cs"/>
              </a:rPr>
              <a:t>This output is unpredictable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1692415" y="5680794"/>
            <a:ext cx="932931" cy="787068"/>
            <a:chOff x="377687" y="5883965"/>
            <a:chExt cx="1017106" cy="858083"/>
          </a:xfrm>
        </p:grpSpPr>
        <p:sp>
          <p:nvSpPr>
            <p:cNvPr id="6" name="Rectangle 5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 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*B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333393" y="5680794"/>
            <a:ext cx="932931" cy="787068"/>
            <a:chOff x="377687" y="5883965"/>
            <a:chExt cx="1017106" cy="858083"/>
          </a:xfrm>
        </p:grpSpPr>
        <p:sp>
          <p:nvSpPr>
            <p:cNvPr id="9" name="Rectangle 8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that</a:t>
              </a:r>
              <a:b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memory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*C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270230" y="5680794"/>
            <a:ext cx="932931" cy="787068"/>
            <a:chOff x="377687" y="5883965"/>
            <a:chExt cx="1017106" cy="858083"/>
          </a:xfrm>
        </p:grpSpPr>
        <p:sp>
          <p:nvSpPr>
            <p:cNvPr id="12" name="Rectangle 11"/>
            <p:cNvSpPr/>
            <p:nvPr/>
          </p:nvSpPr>
          <p:spPr>
            <a:xfrm>
              <a:off x="377687" y="5883965"/>
              <a:ext cx="993913" cy="467139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NULL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400880" y="6274909"/>
              <a:ext cx="993913" cy="467139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651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*A</a:t>
              </a:r>
              <a:endParaRPr kumimoji="0" lang="zh-TW" altLang="en-US" sz="1651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</p:grpSp>
      <p:cxnSp>
        <p:nvCxnSpPr>
          <p:cNvPr id="16" name="Straight Arrow Connector 15"/>
          <p:cNvCxnSpPr>
            <a:stCxn id="6" idx="0"/>
          </p:cNvCxnSpPr>
          <p:nvPr/>
        </p:nvCxnSpPr>
        <p:spPr>
          <a:xfrm flipV="1">
            <a:off x="2148245" y="2736141"/>
            <a:ext cx="72933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0"/>
          </p:cNvCxnSpPr>
          <p:nvPr/>
        </p:nvCxnSpPr>
        <p:spPr>
          <a:xfrm flipH="1" flipV="1">
            <a:off x="2430859" y="2736141"/>
            <a:ext cx="1358364" cy="2944652"/>
          </a:xfrm>
          <a:prstGeom prst="straightConnector1">
            <a:avLst/>
          </a:prstGeom>
          <a:ln w="5080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7996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Fax" panose="02060602050505020204" pitchFamily="18" charset="0"/>
                <a:ea typeface="新細明體" panose="02020500000000000000" pitchFamily="18" charset="-120"/>
                <a:cs typeface="+mn-cs"/>
              </a:rPr>
              <a:t>This output is unpredictable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2874213" y="2891123"/>
            <a:ext cx="2397659" cy="1270241"/>
          </a:xfrm>
          <a:prstGeom prst="wedgeRoundRectCallout">
            <a:avLst>
              <a:gd name="adj1" fmla="val 57290"/>
              <a:gd name="adj2" fmla="val 84173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 Python, we use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del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instead of free. 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0" y="384065"/>
            <a:ext cx="2350294" cy="1914481"/>
          </a:xfrm>
          <a:prstGeom prst="wedgeRoundRectCallout">
            <a:avLst>
              <a:gd name="adj1" fmla="val 100660"/>
              <a:gd name="adj2" fmla="val 108855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Well, not quite: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Yes, we </a:t>
            </a:r>
            <a:r>
              <a:rPr kumimoji="0" lang="en-US" altLang="zh-TW" sz="2568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can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use del. But No, we 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don’t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have to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.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2502695" y="283784"/>
            <a:ext cx="2438400" cy="2349035"/>
          </a:xfrm>
          <a:prstGeom prst="wedgeRoundRectCallout">
            <a:avLst>
              <a:gd name="adj1" fmla="val -74988"/>
              <a:gd name="adj2" fmla="val 18196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See: whereas not using free() in C is a bug, in Python there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is </a:t>
            </a:r>
            <a:r>
              <a:rPr kumimoji="0" lang="en-US" altLang="zh-TW" sz="256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garbage collection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.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5" name="Rounded Rectangular Callout 14"/>
          <p:cNvSpPr/>
          <p:nvPr/>
        </p:nvSpPr>
        <p:spPr>
          <a:xfrm>
            <a:off x="6350986" y="2786285"/>
            <a:ext cx="2935534" cy="2037554"/>
          </a:xfrm>
          <a:prstGeom prst="wedgeRoundRectCallout">
            <a:avLst>
              <a:gd name="adj1" fmla="val -103888"/>
              <a:gd name="adj2" fmla="val -74075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So, we only use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del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if we want to let Python know that it can reclaim the memory.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6" name="Rounded Rectangular Callout 15"/>
          <p:cNvSpPr/>
          <p:nvPr/>
        </p:nvSpPr>
        <p:spPr>
          <a:xfrm>
            <a:off x="5105400" y="0"/>
            <a:ext cx="4636294" cy="2586507"/>
          </a:xfrm>
          <a:prstGeom prst="wedgeRoundRectCallout">
            <a:avLst>
              <a:gd name="adj1" fmla="val 29729"/>
              <a:gd name="adj2" fmla="val 61212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TW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5099304" y="0"/>
            <a:ext cx="4642390" cy="2590800"/>
          </a:xfrm>
          <a:prstGeom prst="round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Now note: del automatically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happens when a variable is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reassigned. So using del on a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whole variable isn’t so useful.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-16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Using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it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on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individual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element</a:t>
            </a:r>
            <a:r>
              <a:rPr kumimoji="0" lang="en-US" altLang="zh-TW" sz="2800" b="0" i="0" u="none" strike="noStrike" kern="1200" cap="none" spc="-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however, is quite common.)</a:t>
            </a:r>
          </a:p>
        </p:txBody>
      </p:sp>
    </p:spTree>
    <p:extLst>
      <p:ext uri="{BB962C8B-B14F-4D97-AF65-F5344CB8AC3E}">
        <p14:creationId xmlns:p14="http://schemas.microsoft.com/office/powerpoint/2010/main" val="201734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16" grpId="0" animBg="1"/>
      <p:bldP spid="16" grpId="1" animBg="1"/>
      <p:bldP spid="1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1905" y="976049"/>
            <a:ext cx="9741694" cy="1674684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11905" y="3626783"/>
            <a:ext cx="9741694" cy="2332231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292895" y="606178"/>
            <a:ext cx="9144000" cy="625182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compare2c/break.py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= 0       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while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&lt;= 5:   #This code stops on #3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+=1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4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== 3: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break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print (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, end='')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python3 compare2c/break.py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12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break.c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stdio.h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int main()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{  int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= 0;       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while (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&lt;= 5)   //This code stops on #3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{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+=1;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if (</a:t>
            </a:r>
            <a:r>
              <a:rPr lang="en-US" altLang="en-US" sz="24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== 3)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break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printf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("%d",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);  }  }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gcc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-o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break.x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break.c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; ./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break.x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12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1905" y="1"/>
            <a:ext cx="9741694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break</a:t>
            </a:r>
            <a:r>
              <a:rPr lang="en-US" altLang="en-US" sz="4000" dirty="0">
                <a:solidFill>
                  <a:srgbClr val="0070C0"/>
                </a:solidFill>
              </a:rPr>
              <a:t>: </a:t>
            </a:r>
            <a:r>
              <a:rPr lang="en-US" altLang="en-US" sz="4000" dirty="0">
                <a:solidFill>
                  <a:srgbClr val="00B0F0"/>
                </a:solidFill>
              </a:rPr>
              <a:t>same in Python and C</a:t>
            </a:r>
            <a:r>
              <a:rPr lang="en-US" altLang="en-US" sz="3600" dirty="0">
                <a:solidFill>
                  <a:srgbClr val="00B0F0"/>
                </a:solidFill>
              </a:rPr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3277635071"/>
      </p:ext>
    </p:extLst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Fax" panose="02060602050505020204" pitchFamily="18" charset="0"/>
                <a:ea typeface="新細明體" panose="02020500000000000000" pitchFamily="18" charset="-120"/>
                <a:cs typeface="+mn-cs"/>
              </a:rPr>
              <a:t>This output is unpredictable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78783" y="975054"/>
            <a:ext cx="4339488" cy="4559877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A=[1]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B=C=A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A+=[2];C+=[3]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print(A)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A=0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del B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print(B)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2874213" y="2891123"/>
            <a:ext cx="2397659" cy="1270241"/>
          </a:xfrm>
          <a:prstGeom prst="wedgeRoundRectCallout">
            <a:avLst>
              <a:gd name="adj1" fmla="val -94041"/>
              <a:gd name="adj2" fmla="val 33216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 Python, we use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del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instead of free. 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5099304" y="0"/>
            <a:ext cx="4642390" cy="2590800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none"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Now note: del automatically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happens when a variable is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reassigned. So using del on a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whole variable isn’t so useful.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-16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(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Using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it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on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individual</a:t>
            </a:r>
            <a:r>
              <a:rPr kumimoji="0" lang="en-US" altLang="zh-TW" sz="20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 </a:t>
            </a:r>
            <a:r>
              <a:rPr kumimoji="0" lang="en-US" altLang="zh-TW" sz="2800" b="0" i="0" u="none" strike="noStrike" kern="1200" cap="none" spc="-1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element</a:t>
            </a:r>
            <a:r>
              <a:rPr kumimoji="0" lang="en-US" altLang="zh-TW" sz="2800" b="0" i="0" u="none" strike="noStrike" kern="1200" cap="none" spc="-1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</a:t>
            </a: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,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however, is quite common.)</a:t>
            </a:r>
          </a:p>
        </p:txBody>
      </p:sp>
    </p:spTree>
    <p:extLst>
      <p:ext uri="{BB962C8B-B14F-4D97-AF65-F5344CB8AC3E}">
        <p14:creationId xmlns:p14="http://schemas.microsoft.com/office/powerpoint/2010/main" val="1020551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19" grpId="0" animBg="1"/>
      <p:bldP spid="8" grpId="0" animBg="1"/>
    </p:bld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Fax" panose="02060602050505020204" pitchFamily="18" charset="0"/>
                <a:ea typeface="新細明體" panose="02020500000000000000" pitchFamily="18" charset="-120"/>
                <a:cs typeface="+mn-cs"/>
              </a:rPr>
              <a:t>This output is unpredictable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78783" y="975054"/>
            <a:ext cx="4339488" cy="4559877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A=[1]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B=C=A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A+=[2];C+=[3]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print(A)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A=0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del B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print(B)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263589" y="1754591"/>
            <a:ext cx="3625266" cy="3044931"/>
            <a:chOff x="3263589" y="1754591"/>
            <a:chExt cx="3625266" cy="3044931"/>
          </a:xfrm>
        </p:grpSpPr>
        <p:sp>
          <p:nvSpPr>
            <p:cNvPr id="19" name="Rounded Rectangular Callout 18"/>
            <p:cNvSpPr/>
            <p:nvPr/>
          </p:nvSpPr>
          <p:spPr>
            <a:xfrm>
              <a:off x="3451909" y="1760667"/>
              <a:ext cx="3436946" cy="3038855"/>
            </a:xfrm>
            <a:prstGeom prst="wedgeRoundRectCallout">
              <a:avLst>
                <a:gd name="adj1" fmla="val -98815"/>
                <a:gd name="adj2" fmla="val 43716"/>
                <a:gd name="adj3" fmla="val 16667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See the difference?</a:t>
              </a:r>
              <a:b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Del is smarter than free. It frees the object’s space only if nothing else points to it. (And, either way, it deletes the variable.)</a:t>
              </a:r>
              <a:endParaRPr kumimoji="0" lang="zh-TW" altLang="en-US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8" name="Rounded Rectangular Callout 7"/>
            <p:cNvSpPr/>
            <p:nvPr/>
          </p:nvSpPr>
          <p:spPr>
            <a:xfrm>
              <a:off x="3445834" y="1754591"/>
              <a:ext cx="3436946" cy="3038855"/>
            </a:xfrm>
            <a:prstGeom prst="wedgeRoundRectCallout">
              <a:avLst>
                <a:gd name="adj1" fmla="val -407"/>
                <a:gd name="adj2" fmla="val 96516"/>
                <a:gd name="adj3" fmla="val 16667"/>
              </a:avLst>
            </a:prstGeom>
            <a:solidFill>
              <a:schemeClr val="accent2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See the difference?</a:t>
              </a:r>
              <a:b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Python's del is smarter than C's free(). It won't free space if something else points to it. </a:t>
              </a:r>
              <a:br>
                <a:rPr kumimoji="0" lang="en-US" altLang="zh-TW" sz="2568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</a:br>
              <a:r>
                <a:rPr kumimoji="0" lang="en-US" altLang="zh-TW" sz="2568" b="1" i="0" u="none" strike="noStrike" kern="1200" cap="none" spc="0" normalizeH="0" baseline="0" noProof="0" dirty="0">
                  <a:ln>
                    <a:noFill/>
                  </a:ln>
                  <a:solidFill>
                    <a:srgbClr val="ED7D31"/>
                  </a:solidFill>
                  <a:effectLst/>
                  <a:uLnTx/>
                  <a:uFillTx/>
                  <a:latin typeface="Calibri"/>
                  <a:ea typeface="新細明體" panose="02020500000000000000" pitchFamily="18" charset="-120"/>
                  <a:cs typeface="+mn-cs"/>
                </a:rPr>
                <a:t>(And, either way, it deletes the variable.)</a:t>
              </a:r>
              <a:endParaRPr kumimoji="0" lang="zh-TW" altLang="en-US" sz="2568" b="1" i="0" u="none" strike="noStrike" kern="1200" cap="none" spc="0" normalizeH="0" baseline="0" noProof="0" dirty="0">
                <a:ln>
                  <a:noFill/>
                </a:ln>
                <a:solidFill>
                  <a:srgbClr val="ED7D31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 rot="2026893">
              <a:off x="3263589" y="3537871"/>
              <a:ext cx="533400" cy="731520"/>
            </a:xfrm>
            <a:prstGeom prst="roundRect">
              <a:avLst/>
            </a:prstGeom>
            <a:solidFill>
              <a:srgbClr val="ED7D31"/>
            </a:solidFill>
            <a:ln>
              <a:solidFill>
                <a:srgbClr val="ED7D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5060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A=NULL; 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}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6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./prog.x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(1,2,3)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(garbage,garbage,garbage)</a:t>
            </a: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4953591" y="958409"/>
            <a:ext cx="4699997" cy="5615808"/>
          </a:xfrm>
          <a:prstGeom prst="rect">
            <a:avLst/>
          </a:prstGeom>
          <a:noFill/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cat 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danglingpointer.c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#include "stuff.h"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int main() {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A=(coord*)malloc     </a:t>
            </a:r>
            <a:b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  (sizeof(coord));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A-&gt;x=1;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B=A; C=B;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A-&gt;y=2; C-&gt;z=3;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A=NULL;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free(B);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   print(C);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% ./</a:t>
            </a:r>
            <a:r>
              <a:rPr kumimoji="0" lang="en-US" altLang="zh-TW" sz="2385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danglingpointer.x</a:t>
            </a: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1,2,3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Fax" panose="02060602050505020204" pitchFamily="18" charset="0"/>
                <a:ea typeface="新細明體" panose="02020500000000000000" pitchFamily="18" charset="-120"/>
                <a:cs typeface="+mn-cs"/>
              </a:rPr>
              <a:t>This output is unpredictable</a:t>
            </a:r>
          </a:p>
        </p:txBody>
      </p:sp>
      <p:sp>
        <p:nvSpPr>
          <p:cNvPr id="24" name="Content Placeholder 2"/>
          <p:cNvSpPr txBox="1">
            <a:spLocks/>
          </p:cNvSpPr>
          <p:nvPr/>
        </p:nvSpPr>
        <p:spPr>
          <a:xfrm>
            <a:off x="78783" y="975054"/>
            <a:ext cx="4339488" cy="4559877"/>
          </a:xfrm>
          <a:prstGeom prst="rect">
            <a:avLst/>
          </a:prstGeom>
          <a:solidFill>
            <a:schemeClr val="tx1"/>
          </a:solidFill>
        </p:spPr>
        <p:txBody>
          <a:bodyPr vert="horz" lIns="83872" tIns="41936" rIns="83872" bIns="41936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4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A=[1]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B=C=A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A+=[2];C+=[3]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print(A)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A=0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del B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print(C)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[1, 2, 3]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&gt;&gt;&gt; print(B)</a:t>
            </a:r>
            <a:r>
              <a:rPr kumimoji="0" lang="en-US" altLang="zh-TW" sz="2385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Sans Typewriter" panose="020B0509030504030204" pitchFamily="49" charset="0"/>
                <a:ea typeface="新細明體" panose="02020500000000000000" pitchFamily="18" charset="-120"/>
                <a:cs typeface="+mn-cs"/>
              </a:rPr>
              <a:t>rint(B)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Arial Narrow" panose="020B0606020202030204" pitchFamily="34" charset="0"/>
                <a:ea typeface="新細明體" panose="02020500000000000000" pitchFamily="18" charset="-120"/>
                <a:cs typeface="+mn-cs"/>
              </a:rPr>
              <a:t>NameError: name 'B' is not defined</a:t>
            </a: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US" altLang="zh-TW" sz="2385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Lucida Sans Typewriter" panose="020B0509030504030204" pitchFamily="49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958410"/>
          </a:xfrm>
        </p:spPr>
        <p:txBody>
          <a:bodyPr>
            <a:normAutofit/>
          </a:bodyPr>
          <a:lstStyle/>
          <a:p>
            <a:r>
              <a:rPr lang="en-US" altLang="zh-TW" sz="4200" dirty="0">
                <a:solidFill>
                  <a:srgbClr val="0070C0"/>
                </a:solidFill>
              </a:rPr>
              <a:t>In C, you manage your own garbage</a:t>
            </a:r>
            <a:endParaRPr lang="zh-TW" altLang="en-US" sz="4200" dirty="0">
              <a:solidFill>
                <a:srgbClr val="0070C0"/>
              </a:solidFill>
            </a:endParaRPr>
          </a:p>
        </p:txBody>
      </p:sp>
      <p:sp>
        <p:nvSpPr>
          <p:cNvPr id="19" name="Rounded Rectangular Callout 18"/>
          <p:cNvSpPr/>
          <p:nvPr/>
        </p:nvSpPr>
        <p:spPr>
          <a:xfrm>
            <a:off x="3451909" y="1760667"/>
            <a:ext cx="3436946" cy="3038855"/>
          </a:xfrm>
          <a:prstGeom prst="wedgeRoundRectCallout">
            <a:avLst>
              <a:gd name="adj1" fmla="val -82104"/>
              <a:gd name="adj2" fmla="val 61116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See the difference?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Del is smarter than free. It frees the space only if nothing else points to it. 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(And, either way, it deletes the variable.)</a:t>
            </a:r>
            <a:endParaRPr kumimoji="0" lang="zh-TW" altLang="en-US" sz="256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7" name="Rounded Rectangular Callout 6"/>
          <p:cNvSpPr/>
          <p:nvPr/>
        </p:nvSpPr>
        <p:spPr>
          <a:xfrm>
            <a:off x="3445834" y="1754591"/>
            <a:ext cx="3436946" cy="3038855"/>
          </a:xfrm>
          <a:prstGeom prst="wedgeRoundRectCallout">
            <a:avLst>
              <a:gd name="adj1" fmla="val -407"/>
              <a:gd name="adj2" fmla="val 96516"/>
              <a:gd name="adj3" fmla="val 16667"/>
            </a:avLst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See the difference?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srgbClr val="F5B88F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Python's del is smarter than C's free(). It won't free space if something else points to it. </a:t>
            </a:r>
            <a:b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568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(And, either way, it deletes the variable.)</a:t>
            </a:r>
            <a:endParaRPr kumimoji="0" lang="zh-TW" altLang="en-US" sz="2568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6" name="Rounded Rectangle 5"/>
          <p:cNvSpPr/>
          <p:nvPr/>
        </p:nvSpPr>
        <p:spPr>
          <a:xfrm rot="2026893">
            <a:off x="3266411" y="3556008"/>
            <a:ext cx="533400" cy="721368"/>
          </a:xfrm>
          <a:prstGeom prst="roundRect">
            <a:avLst/>
          </a:prstGeom>
          <a:solidFill>
            <a:srgbClr val="ED7D31"/>
          </a:solidFill>
          <a:ln>
            <a:solidFill>
              <a:srgbClr val="ED7D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50308456"/>
      </p:ext>
    </p:extLst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3302" dirty="0"/>
              <a:t>Python has six standard data types: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Number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String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rgbClr val="FF0000"/>
                </a:solidFill>
                <a:latin typeface="Elephant" panose="02020904090505020303" pitchFamily="18" charset="0"/>
              </a:rPr>
              <a:t>List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Tuple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Set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Dictionary</a:t>
            </a:r>
          </a:p>
          <a:p>
            <a:endParaRPr lang="en-US" altLang="en-US" sz="2568" dirty="0"/>
          </a:p>
        </p:txBody>
      </p:sp>
    </p:spTree>
    <p:extLst>
      <p:ext uri="{BB962C8B-B14F-4D97-AF65-F5344CB8AC3E}">
        <p14:creationId xmlns:p14="http://schemas.microsoft.com/office/powerpoint/2010/main" val="1058605810"/>
      </p:ext>
    </p:extLst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3302" dirty="0"/>
              <a:t>Python has six standard data types: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Number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String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rgbClr val="858585"/>
                </a:solidFill>
                <a:latin typeface="Elephant" panose="02020904090505020303" pitchFamily="18" charset="0"/>
              </a:rPr>
              <a:t>List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rgbClr val="FF0000"/>
                </a:solidFill>
                <a:latin typeface="Elephant" panose="02020904090505020303" pitchFamily="18" charset="0"/>
              </a:rPr>
              <a:t>Tuple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Set</a:t>
            </a:r>
          </a:p>
          <a:p>
            <a:pPr marL="685802" indent="-583879">
              <a:buFont typeface="+mj-lt"/>
              <a:buAutoNum type="arabicPeriod"/>
              <a:tabLst>
                <a:tab pos="685802" algn="l"/>
              </a:tabLst>
            </a:pPr>
            <a:r>
              <a:rPr lang="en-US" altLang="en-US" sz="2800" dirty="0">
                <a:solidFill>
                  <a:schemeClr val="bg1">
                    <a:lumMod val="50000"/>
                  </a:schemeClr>
                </a:solidFill>
                <a:latin typeface="Elephant" panose="02020904090505020303" pitchFamily="18" charset="0"/>
              </a:rPr>
              <a:t>Dictionary</a:t>
            </a:r>
          </a:p>
          <a:p>
            <a:endParaRPr lang="en-US" altLang="en-US" sz="2568" dirty="0"/>
          </a:p>
        </p:txBody>
      </p:sp>
    </p:spTree>
    <p:extLst>
      <p:ext uri="{BB962C8B-B14F-4D97-AF65-F5344CB8AC3E}">
        <p14:creationId xmlns:p14="http://schemas.microsoft.com/office/powerpoint/2010/main" val="2879407871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115782" y="1138124"/>
            <a:ext cx="9578829" cy="5719876"/>
          </a:xfrm>
        </p:spPr>
        <p:txBody>
          <a:bodyPr>
            <a:noAutofit/>
          </a:bodyPr>
          <a:lstStyle/>
          <a:p>
            <a:r>
              <a:rPr lang="en-US" altLang="en-US" sz="4000" dirty="0"/>
              <a:t>A tuple is similar to a list. </a:t>
            </a:r>
          </a:p>
          <a:p>
            <a:pPr marL="0" indent="0">
              <a:buNone/>
            </a:pPr>
            <a:endParaRPr lang="en-US" altLang="en-US" sz="1200" dirty="0"/>
          </a:p>
          <a:p>
            <a:r>
              <a:rPr lang="en-US" altLang="en-US" sz="4000" spc="-20" dirty="0"/>
              <a:t>But whereas lists are enclosed in brackets [ ], </a:t>
            </a:r>
            <a:r>
              <a:rPr lang="en-US" altLang="en-US" sz="4000" dirty="0"/>
              <a:t>tuples are enclosed in parentheses </a:t>
            </a:r>
            <a:r>
              <a:rPr lang="en-US" altLang="en-US" sz="4000" dirty="0">
                <a:solidFill>
                  <a:srgbClr val="FF0000"/>
                </a:solidFill>
              </a:rPr>
              <a:t>( )</a:t>
            </a:r>
            <a:r>
              <a:rPr lang="en-US" altLang="en-US" sz="4000" dirty="0"/>
              <a:t> .</a:t>
            </a:r>
          </a:p>
          <a:p>
            <a:pPr marL="0" indent="0">
              <a:buNone/>
            </a:pPr>
            <a:endParaRPr lang="en-US" altLang="en-US" sz="1200" dirty="0"/>
          </a:p>
          <a:p>
            <a:r>
              <a:rPr lang="en-US" altLang="en-US" sz="4000" dirty="0"/>
              <a:t>Also tuples are immutable (cannot update). </a:t>
            </a:r>
          </a:p>
          <a:p>
            <a:pPr marL="569913" lvl="1" indent="-284163"/>
            <a:r>
              <a:rPr lang="en-US" altLang="en-US" sz="3652" dirty="0"/>
              <a:t>So tuples can be thought of as </a:t>
            </a:r>
            <a:r>
              <a:rPr lang="en-US" altLang="en-US" sz="3652" b="1" dirty="0">
                <a:solidFill>
                  <a:srgbClr val="0070C0"/>
                </a:solidFill>
              </a:rPr>
              <a:t>read-only</a:t>
            </a:r>
            <a:r>
              <a:rPr lang="en-US" altLang="en-US" sz="3652" dirty="0">
                <a:solidFill>
                  <a:srgbClr val="0070C0"/>
                </a:solidFill>
              </a:rPr>
              <a:t> lists</a:t>
            </a:r>
            <a:r>
              <a:rPr lang="en-US" altLang="en-US" sz="3652" dirty="0"/>
              <a:t>.</a:t>
            </a:r>
          </a:p>
          <a:p>
            <a:pPr marL="855663" lvl="2" indent="-227013"/>
            <a:r>
              <a:rPr lang="en-US" altLang="en-US" sz="3304" dirty="0"/>
              <a:t>And, for that matter, strings can be thought of as tuples of </a:t>
            </a:r>
            <a:r>
              <a:rPr lang="en-US" altLang="en-US" sz="3304" b="1" dirty="0">
                <a:solidFill>
                  <a:srgbClr val="0070C0"/>
                </a:solidFill>
              </a:rPr>
              <a:t>characters</a:t>
            </a:r>
            <a:r>
              <a:rPr lang="en-US" altLang="en-US" sz="3304" dirty="0"/>
              <a:t>.</a:t>
            </a:r>
            <a:endParaRPr lang="en-US" altLang="en-US" sz="3652" dirty="0"/>
          </a:p>
          <a:p>
            <a:endParaRPr lang="en-US" altLang="en-US" sz="4000" dirty="0"/>
          </a:p>
        </p:txBody>
      </p: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729787" cy="116114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Python Tuples:</a:t>
            </a:r>
          </a:p>
        </p:txBody>
      </p:sp>
    </p:spTree>
    <p:extLst>
      <p:ext uri="{BB962C8B-B14F-4D97-AF65-F5344CB8AC3E}">
        <p14:creationId xmlns:p14="http://schemas.microsoft.com/office/powerpoint/2010/main" val="4001934112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301941" y="903239"/>
            <a:ext cx="9592153" cy="5670978"/>
          </a:xfrm>
        </p:spPr>
        <p:txBody>
          <a:bodyPr>
            <a:noAutofit/>
          </a:bodyPr>
          <a:lstStyle/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cat tupleOperations.py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ttup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=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123, 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0070C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   # Prints complete tuple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[-2]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# Prints the second-from-back element 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[1:4]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# Prints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elements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from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nd</a:t>
            </a:r>
            <a:r>
              <a:rPr lang="en-US" altLang="en-US" sz="2568" spc="-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spc="-400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i</a:t>
            </a:r>
            <a:r>
              <a:rPr lang="en-US" altLang="en-US" sz="2568" spc="-200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3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1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18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to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4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</a:p>
          <a:p>
            <a:pPr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[2:]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# Prints elements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starting</a:t>
            </a:r>
            <a:r>
              <a:rPr lang="en-US" altLang="en-US" sz="2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1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</a:t>
            </a:r>
            <a:r>
              <a:rPr lang="en-US" altLang="en-US" sz="2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3</a:t>
            </a:r>
            <a:r>
              <a:rPr lang="en-US" altLang="en-US" sz="2568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rd</a:t>
            </a:r>
            <a:r>
              <a:rPr lang="en-US" altLang="en-US" sz="2568" spc="-4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spc="-400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i</a:t>
            </a:r>
            <a:r>
              <a:rPr lang="en-US" altLang="en-US" sz="2568" spc="-200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e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</a:t>
            </a:r>
            <a:r>
              <a:rPr lang="en-US" altLang="en-US" sz="2568" spc="-200" baseline="300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th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18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endParaRPr lang="en-US" altLang="en-US" sz="2568" dirty="0">
              <a:solidFill>
                <a:srgbClr val="0070C0"/>
              </a:solidFill>
              <a:latin typeface="MS Gothic" pitchFamily="49" charset="-128"/>
              <a:ea typeface="MS Gothic" pitchFamily="49" charset="-128"/>
              <a:cs typeface="Times New Roman" panose="02020603050405020304" pitchFamily="18" charset="0"/>
            </a:endParaRP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ttup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* 2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# Prints the tuple two times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 </a:t>
            </a:r>
            <a:r>
              <a:rPr lang="en-US" altLang="en-US" sz="2568" b="1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 err="1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tupl+ttup</a:t>
            </a:r>
            <a:r>
              <a:rPr lang="en-US" altLang="en-US" sz="2568" b="1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 </a:t>
            </a:r>
            <a:r>
              <a:rPr lang="en-US" altLang="en-US" sz="1400" b="1" spc="-2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#</a:t>
            </a:r>
            <a:r>
              <a:rPr lang="en-US" altLang="en-US" sz="600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   </a:t>
            </a:r>
            <a:r>
              <a:rPr lang="en-US" altLang="en-US" sz="2568" dirty="0">
                <a:solidFill>
                  <a:srgbClr val="0070C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Prints concatenated tuples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  <a:r>
              <a:rPr lang="en-US" altLang="en-US" sz="2568" dirty="0">
                <a:solidFill>
                  <a:srgbClr val="FFC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 python3 tupleOperations.py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 err="1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', 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(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 err="1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abcd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786, 2.23,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, 70.2, 123, 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john</a:t>
            </a:r>
            <a:r>
              <a:rPr lang="en-US" altLang="en-US" sz="2568" dirty="0">
                <a:solidFill>
                  <a:srgbClr val="FF0000"/>
                </a:solidFill>
                <a:latin typeface="Lucida Sans" panose="020B0602030504020204" pitchFamily="34" charset="0"/>
                <a:ea typeface="MS Gothic" pitchFamily="49" charset="-128"/>
                <a:cs typeface="Times New Roman" panose="02020603050405020304" pitchFamily="18" charset="0"/>
              </a:rPr>
              <a:t>'</a:t>
            </a:r>
            <a:r>
              <a:rPr lang="en-US" altLang="en-US" sz="2568" b="1" dirty="0">
                <a:solidFill>
                  <a:srgbClr val="FF0000"/>
                </a:solidFill>
                <a:latin typeface="MS Gothic" pitchFamily="49" charset="-128"/>
                <a:ea typeface="MS Gothic" pitchFamily="49" charset="-128"/>
                <a:cs typeface="Times New Roman" panose="02020603050405020304" pitchFamily="18" charset="0"/>
              </a:rPr>
              <a:t>)</a:t>
            </a:r>
          </a:p>
          <a:p>
            <a:pPr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en-US" sz="2568" dirty="0">
                <a:solidFill>
                  <a:srgbClr val="FFC000"/>
                </a:solidFill>
                <a:latin typeface="Lucida Console" pitchFamily="49" charset="0"/>
                <a:ea typeface="MS Gothic" pitchFamily="49" charset="-128"/>
                <a:cs typeface="Times New Roman" panose="02020603050405020304" pitchFamily="18" charset="0"/>
              </a:rPr>
              <a:t>%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1"/>
            <a:ext cx="9729787" cy="1161142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Python Tuples:</a:t>
            </a:r>
          </a:p>
        </p:txBody>
      </p:sp>
    </p:spTree>
    <p:extLst>
      <p:ext uri="{BB962C8B-B14F-4D97-AF65-F5344CB8AC3E}">
        <p14:creationId xmlns:p14="http://schemas.microsoft.com/office/powerpoint/2010/main" val="3514628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560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560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560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Creating Singleton Tuples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5256" y="1012724"/>
            <a:ext cx="9554531" cy="1818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436" indent="-182436" algn="l" defTabSz="729742" rtl="0" eaLnBrk="1" latinLnBrk="0" hangingPunct="1">
              <a:lnSpc>
                <a:spcPct val="90000"/>
              </a:lnSpc>
              <a:spcBef>
                <a:spcPts val="798"/>
              </a:spcBef>
              <a:buFont typeface="Arial" panose="020B0604020202020204" pitchFamily="34" charset="0"/>
              <a:buChar char="•"/>
              <a:defRPr sz="31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30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8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17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5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7049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192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679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1662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36533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1404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7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 can create a tuple with any number of entries, including zero:</a:t>
            </a:r>
          </a:p>
          <a:p>
            <a:pPr marL="547307" marR="0" lvl="1" indent="-182436" algn="l" defTabSz="729742" rtl="0" eaLnBrk="1" fontAlgn="auto" latinLnBrk="0" hangingPunct="1">
              <a:lnSpc>
                <a:spcPct val="90000"/>
              </a:lnSpc>
              <a:spcBef>
                <a:spcPts val="39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tup1=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'phys','chem',2017,2019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; tup2=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()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  <a:ea typeface="+mn-ea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3658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198369" y="2644877"/>
            <a:ext cx="9928155" cy="4218039"/>
          </a:xfrm>
        </p:spPr>
        <p:txBody>
          <a:bodyPr>
            <a:normAutofit/>
          </a:bodyPr>
          <a:lstStyle/>
          <a:p>
            <a:pPr marL="419344" lvl="1" indent="0">
              <a:buNone/>
            </a:pPr>
            <a:r>
              <a:rPr lang="en-US" sz="2201" dirty="0"/>
              <a:t>	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 =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2+3*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4+1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Creating Singleton Tuples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5256" y="1012724"/>
            <a:ext cx="9554531" cy="1818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436" indent="-182436" algn="l" defTabSz="729742" rtl="0" eaLnBrk="1" latinLnBrk="0" hangingPunct="1">
              <a:lnSpc>
                <a:spcPct val="90000"/>
              </a:lnSpc>
              <a:spcBef>
                <a:spcPts val="798"/>
              </a:spcBef>
              <a:buFont typeface="Arial" panose="020B0604020202020204" pitchFamily="34" charset="0"/>
              <a:buChar char="•"/>
              <a:defRPr sz="31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30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8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17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5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7049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192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679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1662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36533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1404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7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 can create a tuple with any number of entries, including zero:</a:t>
            </a:r>
          </a:p>
          <a:p>
            <a:pPr marL="547307" marR="0" lvl="1" indent="-182436" algn="l" defTabSz="729742" rtl="0" eaLnBrk="1" fontAlgn="auto" latinLnBrk="0" hangingPunct="1">
              <a:lnSpc>
                <a:spcPct val="90000"/>
              </a:lnSpc>
              <a:spcBef>
                <a:spcPts val="39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tup1=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'phys','chem',2017,2019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; tup2=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()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  <a:ea typeface="+mn-ea"/>
              <a:cs typeface="Courier New" pitchFamily="49" charset="0"/>
            </a:endParaRPr>
          </a:p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a tuple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5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alue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mathematicall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is called 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singleto</a:t>
            </a:r>
            <a:r>
              <a:rPr kumimoji="0" lang="en-US" sz="2600" b="0" i="1" u="none" strike="noStrike" kern="1200" cap="none" spc="-10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 has a problem, because numerical expressions use parentheses too: </a:t>
            </a:r>
          </a:p>
        </p:txBody>
      </p:sp>
    </p:spTree>
    <p:extLst>
      <p:ext uri="{BB962C8B-B14F-4D97-AF65-F5344CB8AC3E}">
        <p14:creationId xmlns:p14="http://schemas.microsoft.com/office/powerpoint/2010/main" val="1055880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2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198369" y="2644877"/>
            <a:ext cx="9928155" cy="4218039"/>
          </a:xfrm>
        </p:spPr>
        <p:txBody>
          <a:bodyPr>
            <a:normAutofit/>
          </a:bodyPr>
          <a:lstStyle/>
          <a:p>
            <a:pPr marL="419344" lvl="1" indent="0">
              <a:buNone/>
            </a:pPr>
            <a:r>
              <a:rPr lang="en-US" sz="2201" dirty="0"/>
              <a:t>	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x =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2+3*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4+1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lvl="2"/>
            <a:r>
              <a:rPr lang="en-US" sz="2400" dirty="0">
                <a:solidFill>
                  <a:srgbClr val="FF0000"/>
                </a:solidFill>
              </a:rPr>
              <a:t>But an expression can be as simple as just a number: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x =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sz="2400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 (</a:t>
            </a:r>
            <a:r>
              <a:rPr lang="en-US" sz="2400" b="1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x*2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100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# </a:t>
            </a:r>
            <a:r>
              <a:rPr lang="en-US" sz="2400" b="1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(50)*2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== </a:t>
            </a:r>
            <a:r>
              <a:rPr lang="en-US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100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tells us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is a number</a:t>
            </a:r>
            <a:endParaRPr lang="en-US" altLang="zh-TW" sz="240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Creating Singleton Tuples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5256" y="1012724"/>
            <a:ext cx="9554531" cy="1818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436" indent="-182436" algn="l" defTabSz="729742" rtl="0" eaLnBrk="1" latinLnBrk="0" hangingPunct="1">
              <a:lnSpc>
                <a:spcPct val="90000"/>
              </a:lnSpc>
              <a:spcBef>
                <a:spcPts val="798"/>
              </a:spcBef>
              <a:buFont typeface="Arial" panose="020B0604020202020204" pitchFamily="34" charset="0"/>
              <a:buChar char="•"/>
              <a:defRPr sz="31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30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8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17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5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7049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192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679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1662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36533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1404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7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 can create a tuple with any number of entries, including zero:</a:t>
            </a:r>
          </a:p>
          <a:p>
            <a:pPr marL="547307" marR="0" lvl="1" indent="-182436" algn="l" defTabSz="729742" rtl="0" eaLnBrk="1" fontAlgn="auto" latinLnBrk="0" hangingPunct="1">
              <a:lnSpc>
                <a:spcPct val="90000"/>
              </a:lnSpc>
              <a:spcBef>
                <a:spcPts val="39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tup1=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'phys','chem',2017,2019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; tup2=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()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  <a:ea typeface="+mn-ea"/>
              <a:cs typeface="Courier New" pitchFamily="49" charset="0"/>
            </a:endParaRPr>
          </a:p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a tuple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alue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mathematicall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is called 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singleto</a:t>
            </a:r>
            <a:r>
              <a:rPr kumimoji="0" lang="en-US" sz="2600" b="0" i="1" u="none" strike="noStrike" kern="1200" cap="none" spc="-10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 a problem, because numerical expressions use parentheses too: </a:t>
            </a:r>
          </a:p>
        </p:txBody>
      </p:sp>
    </p:spTree>
    <p:extLst>
      <p:ext uri="{BB962C8B-B14F-4D97-AF65-F5344CB8AC3E}">
        <p14:creationId xmlns:p14="http://schemas.microsoft.com/office/powerpoint/2010/main" val="129665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2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2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2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2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1905" y="976049"/>
            <a:ext cx="9741694" cy="1674684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11905" y="3626783"/>
            <a:ext cx="9741694" cy="2332231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282009" y="606178"/>
            <a:ext cx="9144000" cy="625182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compare2c/continue.py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= 0       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while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&lt;= 5:   #This code skips the #3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+=1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4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== 3: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continue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print (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, end='')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python3 compare2c/continue.py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12456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continue.c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stdio.h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int main()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{  int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= 0;       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while (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&lt;= 5)   //This code skips the #3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{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+=1;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if (</a:t>
            </a:r>
            <a:r>
              <a:rPr lang="en-US" altLang="en-US" sz="24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== 3)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continue</a:t>
            </a: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printf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("%d",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var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);  }  }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gcc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-o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contn.x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continue.c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; ./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contn.x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12456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1905" y="1"/>
            <a:ext cx="9741694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b="1" dirty="0">
                <a:solidFill>
                  <a:srgbClr val="0C77C3"/>
                </a:solidFill>
                <a:latin typeface="Lucida Sans Typewriter" panose="020B0509030504030204" pitchFamily="49" charset="0"/>
              </a:rPr>
              <a:t>continue</a:t>
            </a:r>
            <a:r>
              <a:rPr lang="en-US" altLang="en-US" sz="4000" dirty="0">
                <a:solidFill>
                  <a:srgbClr val="0070C0"/>
                </a:solidFill>
              </a:rPr>
              <a:t>: </a:t>
            </a:r>
            <a:r>
              <a:rPr lang="en-US" altLang="en-US" sz="4000" dirty="0">
                <a:solidFill>
                  <a:srgbClr val="00B0F0"/>
                </a:solidFill>
              </a:rPr>
              <a:t>same in Python and C</a:t>
            </a:r>
            <a:r>
              <a:rPr lang="en-US" altLang="en-US" sz="3600" dirty="0">
                <a:solidFill>
                  <a:srgbClr val="00B0F0"/>
                </a:solidFill>
              </a:rPr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670166868"/>
      </p:ext>
    </p:extLst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198369" y="2644877"/>
            <a:ext cx="9928155" cy="4218039"/>
          </a:xfrm>
        </p:spPr>
        <p:txBody>
          <a:bodyPr>
            <a:normAutofit/>
          </a:bodyPr>
          <a:lstStyle/>
          <a:p>
            <a:pPr marL="419344" lvl="1" indent="0">
              <a:buNone/>
            </a:pPr>
            <a:r>
              <a:rPr lang="en-US" sz="2000" dirty="0"/>
              <a:t>	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x =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2+3*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4+1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lvl="2"/>
            <a:r>
              <a:rPr lang="en-US" sz="2400" dirty="0"/>
              <a:t>But an expression can be as simple as just a number: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x = 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sz="24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print (x*2)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100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# (50)*2 == 100 tells us (50) is a number</a:t>
            </a:r>
            <a:endParaRPr lang="en-US" altLang="zh-TW" sz="240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altLang="zh-TW" sz="2400" dirty="0">
                <a:solidFill>
                  <a:srgbClr val="FF0000"/>
                </a:solidFill>
              </a:rPr>
              <a:t>The solution is for tuple singletons to use a comma at the end: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x = </a:t>
            </a:r>
            <a:r>
              <a:rPr lang="en-US" altLang="zh-TW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altLang="zh-TW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,)</a:t>
            </a:r>
            <a:r>
              <a:rPr lang="en-US" altLang="zh-TW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 (x*2)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50, 50</a:t>
            </a:r>
            <a:r>
              <a:rPr lang="en-US" altLang="zh-TW" sz="24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# Clearly (50,) was treated like a tuple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Creating Singleton Tuples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5256" y="1012724"/>
            <a:ext cx="9554531" cy="1818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436" indent="-182436" algn="l" defTabSz="729742" rtl="0" eaLnBrk="1" latinLnBrk="0" hangingPunct="1">
              <a:lnSpc>
                <a:spcPct val="90000"/>
              </a:lnSpc>
              <a:spcBef>
                <a:spcPts val="798"/>
              </a:spcBef>
              <a:buFont typeface="Arial" panose="020B0604020202020204" pitchFamily="34" charset="0"/>
              <a:buChar char="•"/>
              <a:defRPr sz="31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30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8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17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5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7049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192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679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1662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36533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1404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7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 can create a tuple with any number of entries, including zero:</a:t>
            </a:r>
          </a:p>
          <a:p>
            <a:pPr marL="547307" marR="0" lvl="1" indent="-182436" algn="l" defTabSz="729742" rtl="0" eaLnBrk="1" fontAlgn="auto" latinLnBrk="0" hangingPunct="1">
              <a:lnSpc>
                <a:spcPct val="90000"/>
              </a:lnSpc>
              <a:spcBef>
                <a:spcPts val="39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tup1=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'phys','chem',2017,2019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; tup2=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()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  <a:ea typeface="+mn-ea"/>
              <a:cs typeface="Courier New" pitchFamily="49" charset="0"/>
            </a:endParaRPr>
          </a:p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a tuple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alue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mathematicall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is called 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singleto</a:t>
            </a:r>
            <a:r>
              <a:rPr kumimoji="0" lang="en-US" sz="2600" b="0" i="1" u="none" strike="noStrike" kern="1200" cap="none" spc="-10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 a problem, because numerical expressions use parentheses too: </a:t>
            </a:r>
          </a:p>
        </p:txBody>
      </p:sp>
    </p:spTree>
    <p:extLst>
      <p:ext uri="{BB962C8B-B14F-4D97-AF65-F5344CB8AC3E}">
        <p14:creationId xmlns:p14="http://schemas.microsoft.com/office/powerpoint/2010/main" val="2089139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26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126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126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126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7" name="Content Placeholder 2"/>
          <p:cNvSpPr>
            <a:spLocks noGrp="1"/>
          </p:cNvSpPr>
          <p:nvPr>
            <p:ph idx="1"/>
          </p:nvPr>
        </p:nvSpPr>
        <p:spPr>
          <a:xfrm>
            <a:off x="-198369" y="2644877"/>
            <a:ext cx="10187943" cy="4218039"/>
          </a:xfrm>
        </p:spPr>
        <p:txBody>
          <a:bodyPr>
            <a:normAutofit fontScale="92500"/>
          </a:bodyPr>
          <a:lstStyle/>
          <a:p>
            <a:pPr marL="419344" lvl="1" indent="0">
              <a:buNone/>
            </a:pPr>
            <a:r>
              <a:rPr lang="en-US" sz="2201" dirty="0"/>
              <a:t>	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x = </a:t>
            </a:r>
            <a:r>
              <a:rPr lang="en-US" sz="26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2+3*</a:t>
            </a:r>
            <a:r>
              <a:rPr lang="en-US" sz="26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4+1</a:t>
            </a:r>
            <a:r>
              <a:rPr lang="en-US" sz="26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lvl="2"/>
            <a:r>
              <a:rPr lang="en-US" sz="2568" dirty="0"/>
              <a:t>But an expression can be as simple as just a number: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6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 x = </a:t>
            </a:r>
            <a:r>
              <a:rPr lang="en-US" sz="26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sz="2600" b="1" dirty="0">
                <a:solidFill>
                  <a:srgbClr val="0070C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; print (x*2)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100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sz="26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 # (50)*2 == 100 tells us (50) is a number</a:t>
            </a:r>
            <a:endParaRPr lang="en-US" altLang="zh-TW" sz="260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2"/>
            <a:r>
              <a:rPr lang="en-US" altLang="zh-TW" sz="2568" dirty="0"/>
              <a:t>The solution is for tuple singletons to use a comma at the end: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 x = </a:t>
            </a:r>
            <a:r>
              <a:rPr lang="en-US" altLang="zh-TW" sz="26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50</a:t>
            </a:r>
            <a:r>
              <a:rPr lang="en-US" altLang="zh-TW" sz="26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,)</a:t>
            </a:r>
            <a:r>
              <a:rPr lang="en-US" altLang="zh-TW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; print (x*2)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6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50, 50</a:t>
            </a:r>
            <a:r>
              <a:rPr lang="en-US" altLang="zh-TW" sz="26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1258032" lvl="3" indent="0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zh-TW" sz="26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600" dirty="0">
                <a:latin typeface="Lucida Console" panose="020B0609040504020204" pitchFamily="49" charset="0"/>
                <a:cs typeface="Courier New" panose="02070309020205020404" pitchFamily="49" charset="0"/>
              </a:rPr>
              <a:t> # Clearly (50,) was treated like a tuple</a:t>
            </a:r>
            <a:endParaRPr lang="en-US" sz="26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spcBef>
                <a:spcPts val="1200"/>
              </a:spcBef>
            </a:pPr>
            <a:r>
              <a:rPr lang="en-US" sz="2700" b="1" dirty="0">
                <a:solidFill>
                  <a:srgbClr val="FF0000"/>
                </a:solidFill>
              </a:rPr>
              <a:t>Non-singletons</a:t>
            </a:r>
            <a:r>
              <a:rPr lang="en-US" sz="2700" dirty="0">
                <a:solidFill>
                  <a:srgbClr val="FF0000"/>
                </a:solidFill>
              </a:rPr>
              <a:t> have no problem, because </a:t>
            </a:r>
            <a:r>
              <a:rPr lang="en-US" sz="2700" spc="-100" dirty="0">
                <a:solidFill>
                  <a:srgbClr val="FF0000"/>
                </a:solidFill>
              </a:rPr>
              <a:t>“</a:t>
            </a:r>
            <a:r>
              <a:rPr lang="en-US" sz="2700" b="1" dirty="0">
                <a:solidFill>
                  <a:srgbClr val="FF0000"/>
                </a:solidFill>
              </a:rPr>
              <a:t>,</a:t>
            </a:r>
            <a:r>
              <a:rPr lang="en-US" sz="2700" dirty="0">
                <a:solidFill>
                  <a:srgbClr val="FF0000"/>
                </a:solidFill>
              </a:rPr>
              <a:t>” is</a:t>
            </a:r>
            <a:r>
              <a:rPr lang="en-US" sz="2700" spc="-100" dirty="0">
                <a:solidFill>
                  <a:srgbClr val="FF0000"/>
                </a:solidFill>
              </a:rPr>
              <a:t>n’</a:t>
            </a:r>
            <a:r>
              <a:rPr lang="en-US" sz="2700" dirty="0">
                <a:solidFill>
                  <a:srgbClr val="FF0000"/>
                </a:solidFill>
              </a:rPr>
              <a:t>t used in expressions.</a:t>
            </a:r>
          </a:p>
          <a:p>
            <a:pPr lvl="1">
              <a:spcBef>
                <a:spcPts val="1200"/>
              </a:spcBef>
            </a:pPr>
            <a:r>
              <a:rPr lang="en-US" sz="2700" b="1" u="sng" dirty="0">
                <a:solidFill>
                  <a:srgbClr val="FF0000"/>
                </a:solidFill>
              </a:rPr>
              <a:t>List</a:t>
            </a:r>
            <a:r>
              <a:rPr lang="en-US" sz="2700" dirty="0">
                <a:solidFill>
                  <a:srgbClr val="FF0000"/>
                </a:solidFill>
              </a:rPr>
              <a:t> singletons have no problem, because “</a:t>
            </a:r>
            <a:r>
              <a:rPr lang="en-US" sz="2700" b="1" dirty="0">
                <a:solidFill>
                  <a:srgbClr val="FF0000"/>
                </a:solidFill>
              </a:rPr>
              <a:t>[</a:t>
            </a:r>
            <a:r>
              <a:rPr lang="en-US" sz="2700" dirty="0">
                <a:solidFill>
                  <a:srgbClr val="FF0000"/>
                </a:solidFill>
              </a:rPr>
              <a:t>” isn’t used in expressions.</a:t>
            </a:r>
          </a:p>
        </p:txBody>
      </p:sp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Creating Singleton Tuples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75256" y="1012724"/>
            <a:ext cx="9554531" cy="1818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82436" indent="-182436" algn="l" defTabSz="729742" rtl="0" eaLnBrk="1" latinLnBrk="0" hangingPunct="1">
              <a:lnSpc>
                <a:spcPct val="90000"/>
              </a:lnSpc>
              <a:spcBef>
                <a:spcPts val="798"/>
              </a:spcBef>
              <a:buFont typeface="Arial" panose="020B0604020202020204" pitchFamily="34" charset="0"/>
              <a:buChar char="•"/>
              <a:defRPr sz="319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4730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87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2177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55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77049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64192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22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06790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371662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736533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101404" indent="-182436" algn="l" defTabSz="729742" rtl="0" eaLnBrk="1" latinLnBrk="0" hangingPunct="1">
              <a:lnSpc>
                <a:spcPct val="90000"/>
              </a:lnSpc>
              <a:spcBef>
                <a:spcPts val="399"/>
              </a:spcBef>
              <a:buFont typeface="Arial" panose="020B0604020202020204" pitchFamily="34" charset="0"/>
              <a:buChar char="•"/>
              <a:defRPr sz="1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798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You can create a tuple with any number of entries, including zero:</a:t>
            </a:r>
          </a:p>
          <a:p>
            <a:pPr marL="547307" marR="0" lvl="1" indent="-182436" algn="l" defTabSz="729742" rtl="0" eaLnBrk="1" fontAlgn="auto" latinLnBrk="0" hangingPunct="1">
              <a:lnSpc>
                <a:spcPct val="90000"/>
              </a:lnSpc>
              <a:spcBef>
                <a:spcPts val="399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tup1=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'phys','chem',2017,2019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; tup2=</a:t>
            </a:r>
            <a:r>
              <a:rPr kumimoji="0" lang="en-US" sz="2600" b="1" i="0" u="none" strike="noStrike" kern="1200" cap="none" spc="0" normalizeH="0" baseline="0" noProof="0" dirty="0">
                <a:ln>
                  <a:noFill/>
                </a:ln>
                <a:solidFill>
                  <a:srgbClr val="7030A0"/>
                </a:solidFill>
                <a:effectLst/>
                <a:uLnTx/>
                <a:uFillTx/>
                <a:latin typeface="Lucida Console" panose="020B0609040504020204" pitchFamily="49" charset="0"/>
                <a:ea typeface="+mn-ea"/>
                <a:cs typeface="Courier New" pitchFamily="49" charset="0"/>
              </a:rPr>
              <a:t>()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Lucida Console" panose="020B0609040504020204" pitchFamily="49" charset="0"/>
              <a:ea typeface="+mn-ea"/>
              <a:cs typeface="Courier New" pitchFamily="49" charset="0"/>
            </a:endParaRPr>
          </a:p>
          <a:p>
            <a:pPr marL="182436" marR="0" lvl="0" indent="-182436" algn="l" defTabSz="729742" rtl="0" eaLnBrk="1" fontAlgn="auto" latinLnBrk="0" hangingPunct="1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a tuple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with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one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v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alue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(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mathematicall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y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,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this is called a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1" u="none" strike="noStrike" kern="1200" cap="none" spc="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singleto</a:t>
            </a:r>
            <a:r>
              <a:rPr kumimoji="0" lang="en-US" sz="2600" b="0" i="1" u="none" strike="noStrike" kern="1200" cap="none" spc="-100" normalizeH="0" baseline="0" noProof="0" dirty="0">
                <a:ln>
                  <a:noFill/>
                </a:ln>
                <a:solidFill>
                  <a:srgbClr val="008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n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)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has a problem, because numerical expressions use parentheses too: </a:t>
            </a:r>
          </a:p>
        </p:txBody>
      </p:sp>
    </p:spTree>
    <p:extLst>
      <p:ext uri="{BB962C8B-B14F-4D97-AF65-F5344CB8AC3E}">
        <p14:creationId xmlns:p14="http://schemas.microsoft.com/office/powerpoint/2010/main" val="25718909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26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126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Content Placeholder 2"/>
          <p:cNvSpPr>
            <a:spLocks noGrp="1"/>
          </p:cNvSpPr>
          <p:nvPr>
            <p:ph idx="1"/>
          </p:nvPr>
        </p:nvSpPr>
        <p:spPr>
          <a:xfrm>
            <a:off x="275031" y="1411106"/>
            <a:ext cx="9314263" cy="5370694"/>
          </a:xfrm>
        </p:spPr>
        <p:txBody>
          <a:bodyPr>
            <a:noAutofit/>
          </a:bodyPr>
          <a:lstStyle/>
          <a:p>
            <a:pPr>
              <a:buClr>
                <a:schemeClr val="bg1"/>
              </a:buClr>
            </a:pPr>
            <a:r>
              <a:rPr lang="en-US" sz="3600" dirty="0"/>
              <a:t>Any set of </a:t>
            </a:r>
            <a:r>
              <a:rPr lang="en-US" sz="3600" dirty="0">
                <a:solidFill>
                  <a:srgbClr val="FFC000"/>
                </a:solidFill>
              </a:rPr>
              <a:t>comma-separated</a:t>
            </a:r>
            <a:r>
              <a:rPr lang="en-US" sz="3600" dirty="0"/>
              <a:t> </a:t>
            </a:r>
            <a:r>
              <a:rPr lang="en-US" altLang="zh-TW" sz="3600" dirty="0"/>
              <a:t>objects</a:t>
            </a:r>
            <a:r>
              <a:rPr lang="en-US" sz="3600" dirty="0"/>
              <a:t>, written </a:t>
            </a:r>
            <a:r>
              <a:rPr lang="en-US" sz="3600" dirty="0">
                <a:solidFill>
                  <a:srgbClr val="FF0000"/>
                </a:solidFill>
              </a:rPr>
              <a:t>without</a:t>
            </a:r>
            <a:r>
              <a:rPr lang="en-US" sz="3600" dirty="0"/>
              <a:t> identifying symbols, </a:t>
            </a:r>
            <a:r>
              <a:rPr lang="en-US" sz="3600" dirty="0">
                <a:solidFill>
                  <a:srgbClr val="FFC000"/>
                </a:solidFill>
              </a:rPr>
              <a:t>defaults to a tuple</a:t>
            </a:r>
            <a:r>
              <a:rPr lang="en-US" sz="3600" dirty="0"/>
              <a:t>: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'ab'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-4.24e93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7+6.6j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'xyz'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 (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"X =&gt; ", 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altLang="zh-TW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X =&gt; </a:t>
            </a:r>
            <a:r>
              <a:rPr lang="en-US" altLang="zh-TW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'ab', -4.24e93, 7+6.6j, 'xyz'</a:t>
            </a:r>
            <a:r>
              <a:rPr lang="en-US" altLang="zh-TW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sz="2800" b="1" dirty="0">
              <a:solidFill>
                <a:srgbClr val="FFC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>
              <a:spcBef>
                <a:spcPts val="1800"/>
              </a:spcBef>
              <a:buClr>
                <a:schemeClr val="bg1"/>
              </a:buClr>
            </a:pPr>
            <a:r>
              <a:rPr lang="en-US" sz="3600" dirty="0"/>
              <a:t>(Of course, if there is also </a:t>
            </a:r>
            <a:r>
              <a:rPr lang="en-US" sz="3600" dirty="0">
                <a:solidFill>
                  <a:srgbClr val="FF0000"/>
                </a:solidFill>
              </a:rPr>
              <a:t>no comma </a:t>
            </a:r>
            <a:r>
              <a:rPr lang="en-US" sz="3600" dirty="0"/>
              <a:t>or </a:t>
            </a:r>
            <a:r>
              <a:rPr lang="en-US" sz="3600" dirty="0">
                <a:solidFill>
                  <a:srgbClr val="FF0000"/>
                </a:solidFill>
              </a:rPr>
              <a:t>quote</a:t>
            </a:r>
            <a:r>
              <a:rPr lang="en-US" sz="3600" dirty="0"/>
              <a:t>, then it </a:t>
            </a:r>
            <a:r>
              <a:rPr lang="en-US" sz="3600" dirty="0">
                <a:solidFill>
                  <a:srgbClr val="FF0000"/>
                </a:solidFill>
              </a:rPr>
              <a:t>defaults to a number</a:t>
            </a:r>
            <a:r>
              <a:rPr lang="en-US" sz="3600" dirty="0"/>
              <a:t>):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; 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 (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"X =&gt; ", </a:t>
            </a:r>
            <a:r>
              <a:rPr lang="en-US" sz="28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, "; Y =&gt; ", </a:t>
            </a:r>
            <a:r>
              <a:rPr lang="en-US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</a:t>
            </a:r>
          </a:p>
          <a:p>
            <a:pPr lvl="1">
              <a:spcBef>
                <a:spcPts val="0"/>
              </a:spcBef>
              <a:buNone/>
            </a:pPr>
            <a:r>
              <a:rPr lang="en-US" altLang="zh-TW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X =&gt; </a:t>
            </a:r>
            <a:r>
              <a:rPr lang="en-US" altLang="zh-TW" sz="28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zh-TW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 ; Y =&gt; </a:t>
            </a:r>
            <a:r>
              <a:rPr lang="en-US" altLang="zh-TW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zh-TW" sz="28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,)</a:t>
            </a:r>
            <a:endParaRPr lang="en-US" sz="2800" b="1" dirty="0">
              <a:solidFill>
                <a:srgbClr val="FFC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spcBef>
                <a:spcPts val="0"/>
              </a:spcBef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spcBef>
                <a:spcPts val="0"/>
              </a:spcBef>
              <a:buFontTx/>
              <a:buNone/>
            </a:pPr>
            <a:endParaRPr lang="en-US" sz="28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729788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2974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11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marL="0" marR="0" lvl="0" indent="0" algn="ctr" defTabSz="729742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If </a:t>
            </a:r>
            <a:r>
              <a:rPr kumimoji="0" lang="en-US" sz="4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There’s</a:t>
            </a:r>
            <a:r>
              <a:rPr kumimoji="0" lang="en-US" sz="4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No</a:t>
            </a:r>
            <a:r>
              <a:rPr kumimoji="0" lang="en-US" sz="4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Enclosing</a:t>
            </a:r>
            <a:r>
              <a:rPr kumimoji="0" lang="en-US" sz="36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Bahnschrift" panose="020B0502040204020203" pitchFamily="34" charset="0"/>
                <a:ea typeface="+mj-ea"/>
                <a:cs typeface="+mj-cs"/>
              </a:rPr>
              <a:t>[</a:t>
            </a:r>
            <a:r>
              <a:rPr kumimoji="0" lang="en-US" sz="2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Bahnschrift" panose="020B0502040204020203" pitchFamily="34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Bahnschrift" panose="020B0502040204020203" pitchFamily="34" charset="0"/>
                <a:ea typeface="+mj-ea"/>
                <a:cs typeface="+mj-cs"/>
              </a:rPr>
              <a:t>]</a:t>
            </a:r>
            <a:r>
              <a:rPr kumimoji="0" lang="en-US" sz="36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br>
              <a:rPr kumimoji="0" lang="en-US" sz="36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</a:b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or</a:t>
            </a:r>
            <a:r>
              <a:rPr kumimoji="0" lang="en-US" sz="4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Bahnschrift" panose="020B0502040204020203" pitchFamily="34" charset="0"/>
                <a:ea typeface="+mj-ea"/>
                <a:cs typeface="+mj-cs"/>
              </a:rPr>
              <a:t>(</a:t>
            </a:r>
            <a:r>
              <a:rPr kumimoji="0" lang="en-US" sz="9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Lucida Console" panose="020B0609040504020204" pitchFamily="49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Bahnschrift" panose="020B0502040204020203" pitchFamily="34" charset="0"/>
                <a:ea typeface="+mj-ea"/>
                <a:cs typeface="+mj-cs"/>
              </a:rPr>
              <a:t>)</a:t>
            </a:r>
            <a:r>
              <a:rPr kumimoji="0" lang="en-US" sz="40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 </a:t>
            </a:r>
            <a:r>
              <a:rPr kumimoji="0" lang="en-US" sz="4400" b="0" i="0" u="none" strike="noStrike" kern="1200" cap="none" spc="-70" normalizeH="0" baseline="0" noProof="0" dirty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Elephant" panose="02020904090505020303" pitchFamily="18" charset="0"/>
                <a:ea typeface="+mj-ea"/>
                <a:cs typeface="+mj-cs"/>
              </a:rPr>
              <a:t>Symbol</a:t>
            </a:r>
            <a:endParaRPr kumimoji="0" lang="en-US" sz="4000" b="0" i="0" u="none" strike="noStrike" kern="1200" cap="none" spc="-70" normalizeH="0" baseline="0" noProof="0" dirty="0">
              <a:ln>
                <a:noFill/>
              </a:ln>
              <a:solidFill>
                <a:srgbClr val="0070C0"/>
              </a:solidFill>
              <a:effectLst/>
              <a:uLnTx/>
              <a:uFillTx/>
              <a:latin typeface="Elephant" panose="02020904090505020303" pitchFamily="18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38034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74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74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74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74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741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74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Tuple Operators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similar to lists, so we won’t talk </a:t>
            </a:r>
            <a:br>
              <a:rPr lang="en-US" sz="3600" dirty="0"/>
            </a:br>
            <a:r>
              <a:rPr lang="en-US" sz="3600" dirty="0"/>
              <a:t>about their operators (which are the same).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Well, yes, the operators are the same, but…</a:t>
            </a:r>
            <a:br>
              <a:rPr lang="en-US" sz="3600" dirty="0"/>
            </a:br>
            <a:r>
              <a:rPr lang="en-US" sz="3600" dirty="0"/>
              <a:t>you cannot update or delete tuple elements.</a:t>
            </a:r>
          </a:p>
        </p:txBody>
      </p:sp>
    </p:spTree>
    <p:extLst>
      <p:ext uri="{BB962C8B-B14F-4D97-AF65-F5344CB8AC3E}">
        <p14:creationId xmlns:p14="http://schemas.microsoft.com/office/powerpoint/2010/main" val="4051560290"/>
      </p:ext>
    </p:extLst>
  </p:cSld>
  <p:clrMapOvr>
    <a:masterClrMapping/>
  </p:clrMapOvr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7030A0"/>
                </a:solidFill>
                <a:latin typeface="Lucida Sans Typewriter" panose="020B0509030504030204" pitchFamily="49" charset="0"/>
                <a:cs typeface="Courier New" pitchFamily="49" charset="0"/>
              </a:rPr>
              <a:t>tup1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7j)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tup2 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tup3 =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tup1[-1:]*3 + tup2; 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endParaRPr lang="en-US" sz="2800" dirty="0">
              <a:solidFill>
                <a:schemeClr val="bg1"/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2500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7030A0"/>
                </a:solidFill>
                <a:latin typeface="Lucida Sans Typewriter" panose="020B0509030504030204" pitchFamily="49" charset="0"/>
                <a:cs typeface="Courier New" pitchFamily="49" charset="0"/>
              </a:rPr>
              <a:t>tup1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(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', 'xyz'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12, 34.56, 7j)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tup1[:2]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; </a:t>
            </a: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tup3 =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tup1[-1:]*3 + tup2; 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876669626"/>
      </p:ext>
    </p:extLst>
  </p:cSld>
  <p:clrMapOvr>
    <a:masterClrMapping/>
  </p:clrMapOvr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tup1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(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', 'xyz'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12, 34.56, 7j)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tup1[:2]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; print(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', 'xyz'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tup3 =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tup1[-1:]*3 + tup2; 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2396131360"/>
      </p:ext>
    </p:extLst>
  </p:cSld>
  <p:clrMapOvr>
    <a:masterClrMapping/>
  </p:clrMapOvr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7j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tup3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tup1[-1:]*3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</a:rPr>
              <a:t>+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abc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tupX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tup1[-1]*3 + tup2;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Traceback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 (most recent call last):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  File "&lt;</a:t>
            </a: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stdin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&gt;", line 1, in &lt;module&gt;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TypeError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: unsupported operand type(s) for +: 'complex' and 'tuple'</a:t>
            </a:r>
          </a:p>
        </p:txBody>
      </p:sp>
    </p:spTree>
    <p:extLst>
      <p:ext uri="{BB962C8B-B14F-4D97-AF65-F5344CB8AC3E}">
        <p14:creationId xmlns:p14="http://schemas.microsoft.com/office/powerpoint/2010/main" val="4153186356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7j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tup3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tup1[-1:]*3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</a:rPr>
              <a:t>+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 print(</a:t>
            </a:r>
            <a:r>
              <a:rPr lang="en-US" sz="2800" dirty="0">
                <a:solidFill>
                  <a:srgbClr val="00B050"/>
                </a:solidFill>
                <a:latin typeface="Lucida Console" panose="020B0609040504020204" pitchFamily="49" charset="0"/>
              </a:rPr>
              <a:t>tup3</a:t>
            </a:r>
            <a:r>
              <a:rPr lang="en-US" sz="2800" dirty="0">
                <a:latin typeface="Lucida Console" panose="020B0609040504020204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latin typeface="Lucida Console" panose="020B0609040504020204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7j</a:t>
            </a:r>
            <a:r>
              <a:rPr lang="en-US" sz="2800" dirty="0">
                <a:latin typeface="Lucida Console" panose="020B0609040504020204" pitchFamily="49" charset="0"/>
              </a:rPr>
              <a:t>,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 7j</a:t>
            </a:r>
            <a:r>
              <a:rPr lang="en-US" sz="2800" dirty="0">
                <a:latin typeface="Lucida Console" panose="020B0609040504020204" pitchFamily="49" charset="0"/>
              </a:rPr>
              <a:t>,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 7j</a:t>
            </a:r>
            <a:r>
              <a:rPr lang="en-US" sz="2800" dirty="0">
                <a:latin typeface="Lucida Console" panose="020B0609040504020204" pitchFamily="49" charset="0"/>
              </a:rPr>
              <a:t>,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'</a:t>
            </a:r>
            <a:r>
              <a:rPr lang="en-US" sz="2800" dirty="0" err="1">
                <a:solidFill>
                  <a:srgbClr val="0070C0"/>
                </a:solidFill>
                <a:latin typeface="Lucida Console" panose="020B0609040504020204" pitchFamily="49" charset="0"/>
              </a:rPr>
              <a:t>abc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', 'xyz'</a:t>
            </a:r>
            <a:r>
              <a:rPr lang="en-US" sz="2800" dirty="0">
                <a:latin typeface="Lucida Console" panose="020B0609040504020204" pitchFamily="49" charset="0"/>
              </a:rPr>
              <a:t>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sz="2800" dirty="0" err="1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tupX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chemeClr val="bg1"/>
                </a:solidFill>
                <a:latin typeface="Lucida Console" panose="020B0609040504020204" pitchFamily="49" charset="0"/>
              </a:rPr>
              <a:t>tup1[-1]*3 + tup2;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Traceback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 (most recent call last):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  File "&lt;</a:t>
            </a: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stdin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&gt;", line 1, in &lt;module&gt;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chemeClr val="bg1"/>
                </a:solidFill>
                <a:latin typeface="Arial Narrow" panose="020B0606020202030204" pitchFamily="34" charset="0"/>
              </a:rPr>
              <a:t>TypeError</a:t>
            </a:r>
            <a:r>
              <a:rPr lang="en-US" sz="2800" dirty="0">
                <a:solidFill>
                  <a:schemeClr val="bg1"/>
                </a:solidFill>
                <a:latin typeface="Arial Narrow" panose="020B0606020202030204" pitchFamily="34" charset="0"/>
              </a:rPr>
              <a:t>: unsupported operand type(s) for +: 'complex' and 'tuple'</a:t>
            </a:r>
          </a:p>
        </p:txBody>
      </p:sp>
    </p:spTree>
    <p:extLst>
      <p:ext uri="{BB962C8B-B14F-4D97-AF65-F5344CB8AC3E}">
        <p14:creationId xmlns:p14="http://schemas.microsoft.com/office/powerpoint/2010/main" val="1514392575"/>
      </p:ext>
    </p:extLst>
  </p:cSld>
  <p:clrMapOvr>
    <a:masterClrMapping/>
  </p:clrMapOvr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7j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tup3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tup1[-1:]*3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</a:rPr>
              <a:t>+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latin typeface="Lucida Console" panose="020B0609040504020204" pitchFamily="49" charset="0"/>
              </a:rPr>
              <a:t>abc</a:t>
            </a:r>
            <a:r>
              <a:rPr lang="en-US" sz="2800" dirty="0"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</a:rPr>
              <a:t> </a:t>
            </a:r>
            <a:r>
              <a:rPr lang="en-US" sz="2800" dirty="0" err="1">
                <a:latin typeface="Lucida Console" panose="020B0609040504020204" pitchFamily="49" charset="0"/>
                <a:cs typeface="Courier New" pitchFamily="49" charset="0"/>
              </a:rPr>
              <a:t>tupX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tup1[-1]*3 </a:t>
            </a:r>
            <a:r>
              <a:rPr lang="en-US" sz="2800" dirty="0">
                <a:latin typeface="Lucida Console" panose="020B0609040504020204" pitchFamily="49" charset="0"/>
              </a:rPr>
              <a:t>+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Traceback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(most recent call last):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 File "&lt;</a:t>
            </a: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stdin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&gt;", line 1, in &lt;module&gt;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TypeError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: unsupported operand type(s) for +: </a:t>
            </a:r>
            <a:r>
              <a:rPr lang="en-US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'complex'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and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Arial Narrow" panose="020B0606020202030204" pitchFamily="34" charset="0"/>
              </a:rPr>
              <a:t>'tuple'</a:t>
            </a:r>
          </a:p>
        </p:txBody>
      </p:sp>
    </p:spTree>
    <p:extLst>
      <p:ext uri="{BB962C8B-B14F-4D97-AF65-F5344CB8AC3E}">
        <p14:creationId xmlns:p14="http://schemas.microsoft.com/office/powerpoint/2010/main" val="32043010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-11905" y="976049"/>
            <a:ext cx="9741694" cy="1674684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-11905" y="3626783"/>
            <a:ext cx="9741694" cy="2332231"/>
          </a:xfrm>
          <a:prstGeom prst="rect">
            <a:avLst/>
          </a:prstGeom>
          <a:solidFill>
            <a:srgbClr val="CCEC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prstClr val="white"/>
              </a:solidFill>
            </a:endParaRPr>
          </a:p>
        </p:txBody>
      </p:sp>
      <p:sp>
        <p:nvSpPr>
          <p:cNvPr id="21507" name="Content Placeholder 2"/>
          <p:cNvSpPr>
            <a:spLocks noGrp="1"/>
          </p:cNvSpPr>
          <p:nvPr>
            <p:ph idx="1"/>
          </p:nvPr>
        </p:nvSpPr>
        <p:spPr>
          <a:xfrm>
            <a:off x="292895" y="606178"/>
            <a:ext cx="9144000" cy="6251822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compare2c/pass.py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    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while True:   #This code intentionally freezes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pass</a:t>
            </a:r>
          </a:p>
          <a:p>
            <a:pPr>
              <a:spcBef>
                <a:spcPts val="0"/>
              </a:spcBef>
              <a:buNone/>
            </a:pPr>
            <a:endParaRPr lang="en-US" altLang="en-US" sz="2400" dirty="0">
              <a:solidFill>
                <a:srgbClr val="FF00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print ("never prints")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python3 compare2c/pass.py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&lt;Ctrl-C&gt; has to be typed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cat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pass.c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stdio.h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int main()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{      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while (1) //This code intentionally freezes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2400" b="1" dirty="0">
                <a:solidFill>
                  <a:schemeClr val="accent5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printf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("never prints\n");}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gcc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-o 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pass.x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 compare2c/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pass.c</a:t>
            </a: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; ./</a:t>
            </a:r>
            <a:r>
              <a:rPr lang="en-US" altLang="en-US" sz="2400" dirty="0" err="1">
                <a:latin typeface="Lucida Sans Typewriter" panose="020B0509030504030204" pitchFamily="49" charset="0"/>
                <a:cs typeface="Courier New" panose="02070309020205020404" pitchFamily="49" charset="0"/>
              </a:rPr>
              <a:t>pass.x</a:t>
            </a:r>
            <a:endParaRPr lang="en-US" altLang="en-US" sz="24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&lt;Ctrl-C&gt; has to be typed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400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1905" y="1"/>
            <a:ext cx="9741694" cy="685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pass</a:t>
            </a:r>
            <a:r>
              <a:rPr lang="en-US" altLang="en-US" sz="4000" dirty="0">
                <a:solidFill>
                  <a:srgbClr val="0070C0"/>
                </a:solidFill>
              </a:rPr>
              <a:t>: </a:t>
            </a:r>
            <a:r>
              <a:rPr lang="en-US" altLang="en-US" sz="4000" dirty="0">
                <a:solidFill>
                  <a:srgbClr val="00B0F0"/>
                </a:solidFill>
              </a:rPr>
              <a:t>same as isolated “;” in C</a:t>
            </a:r>
            <a:r>
              <a:rPr lang="en-US" altLang="en-US" sz="3600" dirty="0">
                <a:solidFill>
                  <a:srgbClr val="00B0F0"/>
                </a:solidFill>
              </a:rPr>
              <a:t>++</a:t>
            </a:r>
          </a:p>
        </p:txBody>
      </p:sp>
    </p:spTree>
    <p:extLst>
      <p:ext uri="{BB962C8B-B14F-4D97-AF65-F5344CB8AC3E}">
        <p14:creationId xmlns:p14="http://schemas.microsoft.com/office/powerpoint/2010/main" val="3444337568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7j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tup3 = </a:t>
            </a:r>
            <a:r>
              <a:rPr lang="en-US" sz="2800" dirty="0">
                <a:latin typeface="Lucida Console" panose="020B0609040504020204" pitchFamily="49" charset="0"/>
              </a:rPr>
              <a:t>tup1[-1:]*3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</a:rPr>
              <a:t>+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latin typeface="Lucida Console" panose="020B0609040504020204" pitchFamily="49" charset="0"/>
              </a:rPr>
              <a:t>abc</a:t>
            </a:r>
            <a:r>
              <a:rPr lang="en-US" sz="2800" dirty="0"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</a:rPr>
              <a:t> </a:t>
            </a:r>
            <a:r>
              <a:rPr lang="en-US" sz="2800" dirty="0" err="1">
                <a:latin typeface="Lucida Console" panose="020B0609040504020204" pitchFamily="49" charset="0"/>
                <a:cs typeface="Courier New" pitchFamily="49" charset="0"/>
              </a:rPr>
              <a:t>tupX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tup1[-1]</a:t>
            </a:r>
            <a:r>
              <a:rPr lang="en-US" sz="2800" dirty="0">
                <a:latin typeface="Lucida Console" panose="020B0609040504020204" pitchFamily="49" charset="0"/>
              </a:rPr>
              <a:t>*3 +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Traceback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(most recent call last):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 File "&lt;</a:t>
            </a: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stdin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&gt;", line 1, in &lt;module&gt;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TypeError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: unsupported operand type(s) for +: </a:t>
            </a:r>
            <a:r>
              <a:rPr lang="en-US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'complex'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and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Arial Narrow" panose="020B0606020202030204" pitchFamily="34" charset="0"/>
              </a:rPr>
              <a:t>'tuple'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 flipV="1">
            <a:off x="4636294" y="5606720"/>
            <a:ext cx="2438400" cy="91440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712494" y="3477128"/>
            <a:ext cx="3962400" cy="167640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21729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:</a:t>
            </a:r>
            <a:endParaRPr lang="en-US" sz="2800" dirty="0"/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7j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Sans Typewriter" panose="020B0509030504030204" pitchFamily="49" charset="0"/>
                <a:cs typeface="Courier New" pitchFamily="49" charset="0"/>
              </a:rPr>
              <a:t>tup2 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= tup1[:2]; print(tup2)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tup3 = </a:t>
            </a:r>
            <a:r>
              <a:rPr lang="en-US" sz="2800" dirty="0">
                <a:solidFill>
                  <a:srgbClr val="00B050"/>
                </a:solidFill>
                <a:latin typeface="Lucida Console" panose="020B0609040504020204" pitchFamily="49" charset="0"/>
              </a:rPr>
              <a:t>tup1[-1:]</a:t>
            </a:r>
            <a:r>
              <a:rPr lang="en-US" sz="2800" dirty="0">
                <a:latin typeface="Lucida Console" panose="020B0609040504020204" pitchFamily="49" charset="0"/>
              </a:rPr>
              <a:t>*3</a:t>
            </a:r>
            <a:r>
              <a:rPr 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800" dirty="0">
                <a:latin typeface="Lucida Console" panose="020B0609040504020204" pitchFamily="49" charset="0"/>
              </a:rPr>
              <a:t>+</a:t>
            </a:r>
            <a:r>
              <a:rPr lang="en-US" sz="2400" dirty="0">
                <a:latin typeface="Lucida Console" panose="020B0609040504020204" pitchFamily="49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 print(tup3)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latin typeface="Lucida Console" panose="020B0609040504020204" pitchFamily="49" charset="0"/>
              </a:rPr>
              <a:t>(7j, 7j, 7j, '</a:t>
            </a:r>
            <a:r>
              <a:rPr lang="en-US" sz="2800" dirty="0" err="1">
                <a:latin typeface="Lucida Console" panose="020B0609040504020204" pitchFamily="49" charset="0"/>
              </a:rPr>
              <a:t>abc</a:t>
            </a:r>
            <a:r>
              <a:rPr lang="en-US" sz="2800" dirty="0">
                <a:latin typeface="Lucida Console" panose="020B0609040504020204" pitchFamily="49" charset="0"/>
              </a:rPr>
              <a:t>', 'xyz')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800" dirty="0">
                <a:latin typeface="Lucida Console" panose="020B0609040504020204" pitchFamily="49" charset="0"/>
              </a:rPr>
              <a:t> </a:t>
            </a:r>
            <a:r>
              <a:rPr lang="en-US" sz="2800" dirty="0" err="1">
                <a:latin typeface="Lucida Console" panose="020B0609040504020204" pitchFamily="49" charset="0"/>
                <a:cs typeface="Courier New" pitchFamily="49" charset="0"/>
              </a:rPr>
              <a:t>tupX</a:t>
            </a:r>
            <a:r>
              <a:rPr lang="en-US" sz="2800" dirty="0">
                <a:latin typeface="Lucida Console" panose="020B0609040504020204" pitchFamily="49" charset="0"/>
                <a:cs typeface="Courier New" pitchFamily="49" charset="0"/>
              </a:rPr>
              <a:t> = </a:t>
            </a:r>
            <a:r>
              <a:rPr 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tup1[-1]</a:t>
            </a:r>
            <a:r>
              <a:rPr lang="en-US" sz="2800" dirty="0">
                <a:latin typeface="Lucida Console" panose="020B0609040504020204" pitchFamily="49" charset="0"/>
              </a:rPr>
              <a:t>*3 + </a:t>
            </a:r>
            <a:r>
              <a:rPr lang="en-US" sz="2800" dirty="0">
                <a:solidFill>
                  <a:srgbClr val="0070C0"/>
                </a:solidFill>
                <a:latin typeface="Lucida Console" panose="020B0609040504020204" pitchFamily="49" charset="0"/>
              </a:rPr>
              <a:t>tup2</a:t>
            </a:r>
            <a:r>
              <a:rPr lang="en-US" sz="2800" dirty="0">
                <a:latin typeface="Lucida Console" panose="020B0609040504020204" pitchFamily="49" charset="0"/>
              </a:rPr>
              <a:t>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Traceback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(most recent call last):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  File "&lt;</a:t>
            </a: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stdin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&gt;", line 1, in &lt;module&gt;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 err="1">
                <a:solidFill>
                  <a:srgbClr val="FFAFAF"/>
                </a:solidFill>
                <a:latin typeface="Arial Narrow" panose="020B0606020202030204" pitchFamily="34" charset="0"/>
              </a:rPr>
              <a:t>TypeError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: unsupported operand type(s) for +: </a:t>
            </a:r>
            <a:r>
              <a:rPr lang="en-US" sz="2800" dirty="0">
                <a:solidFill>
                  <a:srgbClr val="FF0000"/>
                </a:solidFill>
                <a:latin typeface="Arial Narrow" panose="020B0606020202030204" pitchFamily="34" charset="0"/>
              </a:rPr>
              <a:t>'complex'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FFAFAF"/>
                </a:solidFill>
                <a:latin typeface="Arial Narrow" panose="020B0606020202030204" pitchFamily="34" charset="0"/>
              </a:rPr>
              <a:t>and</a:t>
            </a:r>
            <a:r>
              <a:rPr lang="en-US" sz="2800" dirty="0">
                <a:latin typeface="Arial Narrow" panose="020B0606020202030204" pitchFamily="34" charset="0"/>
              </a:rPr>
              <a:t> </a:t>
            </a:r>
            <a:r>
              <a:rPr lang="en-US" sz="2800" dirty="0">
                <a:solidFill>
                  <a:srgbClr val="0070C0"/>
                </a:solidFill>
                <a:latin typeface="Arial Narrow" panose="020B0606020202030204" pitchFamily="34" charset="0"/>
              </a:rPr>
              <a:t>'tuple'</a:t>
            </a:r>
          </a:p>
        </p:txBody>
      </p:sp>
      <p:cxnSp>
        <p:nvCxnSpPr>
          <p:cNvPr id="5" name="Straight Connector 4"/>
          <p:cNvCxnSpPr/>
          <p:nvPr/>
        </p:nvCxnSpPr>
        <p:spPr>
          <a:xfrm flipH="1" flipV="1">
            <a:off x="4636294" y="5606720"/>
            <a:ext cx="2438400" cy="91440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 flipV="1">
            <a:off x="4712494" y="3477128"/>
            <a:ext cx="3962400" cy="1676400"/>
          </a:xfrm>
          <a:prstGeom prst="line">
            <a:avLst/>
          </a:prstGeom>
          <a:ln w="28575"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ounded Rectangular Callout 3"/>
          <p:cNvSpPr/>
          <p:nvPr/>
        </p:nvSpPr>
        <p:spPr>
          <a:xfrm>
            <a:off x="140494" y="838200"/>
            <a:ext cx="4419600" cy="2209800"/>
          </a:xfrm>
          <a:prstGeom prst="wedgeRoundRectCallout">
            <a:avLst>
              <a:gd name="adj1" fmla="val 34500"/>
              <a:gd name="adj2" fmla="val 108056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this one wasn’t complex. It was a one-element tuple (and that element was complex).</a:t>
            </a:r>
          </a:p>
        </p:txBody>
      </p:sp>
      <p:sp>
        <p:nvSpPr>
          <p:cNvPr id="8" name="Rounded Rectangular Callout 7"/>
          <p:cNvSpPr/>
          <p:nvPr/>
        </p:nvSpPr>
        <p:spPr>
          <a:xfrm>
            <a:off x="5779294" y="4267200"/>
            <a:ext cx="3928428" cy="1600200"/>
          </a:xfrm>
          <a:prstGeom prst="wedgeRoundRectCallout">
            <a:avLst>
              <a:gd name="adj1" fmla="val -83114"/>
              <a:gd name="adj2" fmla="val 14766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we had said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“(tup1[-1],)*3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+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tup2”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would’ve worked.</a:t>
            </a:r>
          </a:p>
        </p:txBody>
      </p:sp>
    </p:spTree>
    <p:extLst>
      <p:ext uri="{BB962C8B-B14F-4D97-AF65-F5344CB8AC3E}">
        <p14:creationId xmlns:p14="http://schemas.microsoft.com/office/powerpoint/2010/main" val="589308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</p:bld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56260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.</a:t>
            </a:r>
          </a:p>
          <a:p>
            <a:pPr marL="591884" lvl="1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By the way, that new tuple could even have the same name (and it would still be new):</a:t>
            </a:r>
          </a:p>
          <a:p>
            <a:pPr marL="0" indent="0">
              <a:lnSpc>
                <a:spcPct val="85000"/>
              </a:lnSpc>
              <a:buNone/>
            </a:pPr>
            <a:endParaRPr lang="en-US" sz="1050" b="1" dirty="0"/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abc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', 'xyz', 12, 34.56, 7j)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tup1 = (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'ABC'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,)+tup1[1:]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print(tup1)</a:t>
            </a:r>
          </a:p>
          <a:p>
            <a:pPr lvl="1">
              <a:lnSpc>
                <a:spcPct val="8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(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'ABC'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'xyz', 12, 34.56, 7j)</a:t>
            </a:r>
          </a:p>
          <a:p>
            <a:pPr lvl="1">
              <a:lnSpc>
                <a:spcPct val="8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endParaRPr lang="en-US" sz="2800" dirty="0">
              <a:latin typeface="Arial Narrow" panose="020B0606020202030204" pitchFamily="34" charset="0"/>
            </a:endParaRPr>
          </a:p>
        </p:txBody>
      </p:sp>
      <p:sp>
        <p:nvSpPr>
          <p:cNvPr id="4" name="Rounded Rectangular Callout 3"/>
          <p:cNvSpPr/>
          <p:nvPr/>
        </p:nvSpPr>
        <p:spPr>
          <a:xfrm>
            <a:off x="140494" y="838200"/>
            <a:ext cx="4419600" cy="2209800"/>
          </a:xfrm>
          <a:prstGeom prst="wedgeRoundRectCallout">
            <a:avLst>
              <a:gd name="adj1" fmla="val 34500"/>
              <a:gd name="adj2" fmla="val 108056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But this one wasn’t complex. It was a one-element tuple (and that element was complex).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5779294" y="4267200"/>
            <a:ext cx="3928428" cy="1600200"/>
          </a:xfrm>
          <a:prstGeom prst="wedgeRoundRectCallout">
            <a:avLst>
              <a:gd name="adj1" fmla="val -83114"/>
              <a:gd name="adj2" fmla="val 14766"/>
              <a:gd name="adj3" fmla="val 16667"/>
            </a:avLst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If we had said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“(tup1[-1],)*3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+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 </a:t>
            </a: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tup2”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it would’ve worked.</a:t>
            </a:r>
          </a:p>
        </p:txBody>
      </p:sp>
    </p:spTree>
    <p:extLst>
      <p:ext uri="{BB962C8B-B14F-4D97-AF65-F5344CB8AC3E}">
        <p14:creationId xmlns:p14="http://schemas.microsoft.com/office/powerpoint/2010/main" val="99867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42901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Updating Tuples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049" y="1134980"/>
            <a:ext cx="9550739" cy="5723020"/>
          </a:xfrm>
        </p:spPr>
        <p:txBody>
          <a:bodyPr>
            <a:noAutofit/>
          </a:bodyPr>
          <a:lstStyle/>
          <a:p>
            <a:pPr marL="227013" indent="-227013">
              <a:lnSpc>
                <a:spcPct val="85000"/>
              </a:lnSpc>
            </a:pPr>
            <a:r>
              <a:rPr lang="en-US" sz="3600" dirty="0"/>
              <a:t>Tuples are immutable so you can’t modify them. 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But you can </a:t>
            </a:r>
            <a:r>
              <a:rPr lang="en-US" sz="3600" i="1" dirty="0"/>
              <a:t>create </a:t>
            </a:r>
            <a:r>
              <a:rPr lang="en-US" sz="3600" i="1" dirty="0">
                <a:solidFill>
                  <a:srgbClr val="00B050"/>
                </a:solidFill>
              </a:rPr>
              <a:t>a new tuple </a:t>
            </a:r>
            <a:r>
              <a:rPr lang="en-US" sz="3600" dirty="0"/>
              <a:t>from a modified</a:t>
            </a:r>
            <a:r>
              <a:rPr lang="en-US" sz="3600" i="1" dirty="0"/>
              <a:t> existing tuple</a:t>
            </a:r>
            <a:r>
              <a:rPr lang="en-US" sz="3600" dirty="0"/>
              <a:t>.</a:t>
            </a:r>
          </a:p>
          <a:p>
            <a:pPr marL="591884" lvl="1" indent="-227013">
              <a:lnSpc>
                <a:spcPct val="85000"/>
              </a:lnSpc>
              <a:spcBef>
                <a:spcPts val="1500"/>
              </a:spcBef>
            </a:pPr>
            <a:r>
              <a:rPr lang="en-US" sz="3600" dirty="0"/>
              <a:t>By the way, that new tuple could even have the same name (and it would still be new).</a:t>
            </a:r>
          </a:p>
          <a:p>
            <a:pPr marL="227013" indent="-227013">
              <a:lnSpc>
                <a:spcPct val="85000"/>
              </a:lnSpc>
              <a:spcBef>
                <a:spcPts val="1800"/>
              </a:spcBef>
            </a:pPr>
            <a:r>
              <a:rPr lang="en-US" sz="3600" dirty="0"/>
              <a:t>By the additional way, the same thing can be said for </a:t>
            </a:r>
            <a:r>
              <a:rPr lang="en-US" sz="3600" i="1" dirty="0">
                <a:solidFill>
                  <a:srgbClr val="00B050"/>
                </a:solidFill>
              </a:rPr>
              <a:t>strings</a:t>
            </a:r>
            <a:r>
              <a:rPr lang="en-US" sz="3600" dirty="0"/>
              <a:t> (which are also immutable):</a:t>
            </a:r>
          </a:p>
          <a:p>
            <a:pPr lvl="1">
              <a:lnSpc>
                <a:spcPct val="75000"/>
              </a:lnSpc>
              <a:buFontTx/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S = "Hello"; print(S)</a:t>
            </a:r>
          </a:p>
          <a:p>
            <a:pPr lvl="1">
              <a:lnSpc>
                <a:spcPct val="75000"/>
              </a:lnSpc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Hello</a:t>
            </a:r>
          </a:p>
          <a:p>
            <a:pPr lvl="1">
              <a:lnSpc>
                <a:spcPct val="7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S = "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J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" + S[1:]; print(S)</a:t>
            </a:r>
          </a:p>
          <a:p>
            <a:pPr lvl="1">
              <a:lnSpc>
                <a:spcPct val="75000"/>
              </a:lnSpc>
              <a:buNone/>
            </a:pP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J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ello</a:t>
            </a:r>
            <a:endParaRPr lang="en-US" sz="2800" dirty="0">
              <a:latin typeface="Lucida Sans Typewriter" panose="020B0509030504030204" pitchFamily="49" charset="0"/>
              <a:cs typeface="Courier New" pitchFamily="49" charset="0"/>
            </a:endParaRPr>
          </a:p>
          <a:p>
            <a:pPr lvl="1">
              <a:lnSpc>
                <a:spcPct val="55000"/>
              </a:lnSpc>
              <a:buNone/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9309661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33069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Deleting Tuple Elements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96644" y="1160205"/>
            <a:ext cx="9533144" cy="5316796"/>
          </a:xfrm>
        </p:spPr>
        <p:txBody>
          <a:bodyPr>
            <a:normAutofit fontScale="85000" lnSpcReduction="20000"/>
          </a:bodyPr>
          <a:lstStyle/>
          <a:p>
            <a:r>
              <a:rPr lang="en-US" sz="4300" dirty="0"/>
              <a:t>You can’t remove individual tuple elements.</a:t>
            </a:r>
          </a:p>
          <a:p>
            <a:pPr marL="546100" lvl="1" indent="-180975"/>
            <a:r>
              <a:rPr lang="en-US" sz="3600" dirty="0"/>
              <a:t> </a:t>
            </a:r>
            <a:r>
              <a:rPr lang="en-US" sz="3900" dirty="0"/>
              <a:t>But you can </a:t>
            </a:r>
            <a:r>
              <a:rPr lang="en-US" sz="3900" u="sng" dirty="0">
                <a:solidFill>
                  <a:srgbClr val="00B050"/>
                </a:solidFill>
              </a:rPr>
              <a:t>put together a new tuple</a:t>
            </a:r>
            <a:r>
              <a:rPr lang="en-US" sz="3900" dirty="0"/>
              <a:t>, while  </a:t>
            </a:r>
          </a:p>
          <a:p>
            <a:pPr marL="365125" lvl="1" indent="0">
              <a:buNone/>
            </a:pPr>
            <a:r>
              <a:rPr lang="en-US" sz="3900" dirty="0"/>
              <a:t>   choosing to </a:t>
            </a:r>
            <a:r>
              <a:rPr lang="en-US" sz="3900" i="1" dirty="0">
                <a:solidFill>
                  <a:srgbClr val="FF0000"/>
                </a:solidFill>
              </a:rPr>
              <a:t>leave out </a:t>
            </a:r>
            <a:r>
              <a:rPr lang="en-US" sz="3900" i="1" dirty="0"/>
              <a:t>the undesired elements</a:t>
            </a:r>
            <a:r>
              <a:rPr lang="en-US" sz="3900" dirty="0"/>
              <a:t>:</a:t>
            </a:r>
          </a:p>
          <a:p>
            <a:pPr marL="364871" lvl="1" indent="0">
              <a:spcBef>
                <a:spcPts val="1200"/>
              </a:spcBef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(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phys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chem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', 2017, 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2019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 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[:1]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+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[-1:]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#can even reuse name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endParaRPr lang="en-US" sz="2800" dirty="0">
              <a:solidFill>
                <a:srgbClr val="00B050"/>
              </a:solidFill>
              <a:latin typeface="Lucida Sans Typewriter" panose="020B0509030504030204" pitchFamily="49" charset="0"/>
              <a:cs typeface="Courier New" pitchFamily="49" charset="0"/>
            </a:endParaRP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(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phys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2019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 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</a:p>
          <a:p>
            <a:pPr>
              <a:spcBef>
                <a:spcPts val="1800"/>
              </a:spcBef>
            </a:pPr>
            <a:endParaRPr lang="en-US" sz="4300" dirty="0">
              <a:solidFill>
                <a:schemeClr val="bg1"/>
              </a:solidFill>
            </a:endParaRPr>
          </a:p>
          <a:p>
            <a:pPr marL="855663" lvl="1" indent="-166688">
              <a:spcBef>
                <a:spcPts val="1200"/>
              </a:spcBef>
              <a:buFontTx/>
              <a:buNone/>
              <a:tabLst>
                <a:tab pos="973138" algn="l"/>
              </a:tabLst>
            </a:pPr>
            <a:endParaRPr lang="en-US" sz="2800" dirty="0">
              <a:solidFill>
                <a:schemeClr val="bg1"/>
              </a:solidFill>
              <a:latin typeface="Lucida Sans Typewriter" panose="020B0509030504030204" pitchFamily="49" charset="0"/>
              <a:cs typeface="Courier New" pitchFamily="49" charset="0"/>
            </a:endParaRP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endParaRPr lang="en-US" sz="2800" dirty="0">
              <a:solidFill>
                <a:schemeClr val="bg1"/>
              </a:solidFill>
              <a:latin typeface="Lucida Sans Typewriter" panose="020B0509030504030204" pitchFamily="49" charset="0"/>
              <a:cs typeface="Courier New" pitchFamily="49" charset="0"/>
            </a:endParaRP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endParaRPr lang="en-US" sz="2800" dirty="0">
              <a:solidFill>
                <a:schemeClr val="bg1"/>
              </a:solidFill>
              <a:latin typeface="Lucida Sans Typewriter" panose="020B0509030504030204" pitchFamily="49" charset="0"/>
              <a:cs typeface="Courier New" pitchFamily="49" charset="0"/>
            </a:endParaRP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1944669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0" y="220580"/>
            <a:ext cx="9733069" cy="685800"/>
          </a:xfrm>
        </p:spPr>
        <p:txBody>
          <a:bodyPr>
            <a:noAutofit/>
          </a:bodyPr>
          <a:lstStyle/>
          <a:p>
            <a:r>
              <a:rPr lang="en-US" sz="4400" dirty="0">
                <a:solidFill>
                  <a:srgbClr val="0070C0"/>
                </a:solidFill>
              </a:rPr>
              <a:t>Deleting Tuple Elements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96644" y="1160204"/>
            <a:ext cx="9533143" cy="5845277"/>
          </a:xfrm>
        </p:spPr>
        <p:txBody>
          <a:bodyPr>
            <a:normAutofit fontScale="85000" lnSpcReduction="20000"/>
          </a:bodyPr>
          <a:lstStyle/>
          <a:p>
            <a:r>
              <a:rPr lang="en-US" sz="4300" dirty="0"/>
              <a:t>You can’t remove individual tuple elements.</a:t>
            </a:r>
          </a:p>
          <a:p>
            <a:pPr marL="546100" lvl="1" indent="-180975"/>
            <a:r>
              <a:rPr lang="en-US" sz="3600" dirty="0"/>
              <a:t> </a:t>
            </a:r>
            <a:r>
              <a:rPr lang="en-US" sz="3900" dirty="0"/>
              <a:t>But you can </a:t>
            </a:r>
            <a:r>
              <a:rPr lang="en-US" sz="3900" u="sng" dirty="0">
                <a:solidFill>
                  <a:srgbClr val="00B050"/>
                </a:solidFill>
              </a:rPr>
              <a:t>put together a new tuple</a:t>
            </a:r>
            <a:r>
              <a:rPr lang="en-US" sz="3900" dirty="0"/>
              <a:t>, while  </a:t>
            </a:r>
          </a:p>
          <a:p>
            <a:pPr marL="365125" lvl="1" indent="0">
              <a:buNone/>
            </a:pPr>
            <a:r>
              <a:rPr lang="en-US" sz="3900" dirty="0"/>
              <a:t>   choosing to </a:t>
            </a:r>
            <a:r>
              <a:rPr lang="en-US" sz="3900" i="1" dirty="0">
                <a:solidFill>
                  <a:srgbClr val="FF0000"/>
                </a:solidFill>
              </a:rPr>
              <a:t>leave out </a:t>
            </a:r>
            <a:r>
              <a:rPr lang="en-US" sz="3900" i="1" dirty="0"/>
              <a:t>the undesired elements</a:t>
            </a:r>
            <a:r>
              <a:rPr lang="en-US" sz="3900" dirty="0"/>
              <a:t>:</a:t>
            </a:r>
          </a:p>
          <a:p>
            <a:pPr marL="364871" lvl="1" indent="0">
              <a:spcBef>
                <a:spcPts val="1200"/>
              </a:spcBef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&gt;&gt;&gt; 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(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phys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chem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', 2017, 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2019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 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&gt;&gt;&gt; </a:t>
            </a:r>
            <a:r>
              <a:rPr lang="en-US" sz="2800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= 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[:1]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+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[-1:]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#can even reuse name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&gt;&gt;&gt; </a:t>
            </a:r>
            <a:r>
              <a:rPr lang="en-US" sz="2800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endParaRPr lang="en-US" sz="2800" dirty="0">
              <a:solidFill>
                <a:srgbClr val="00B050"/>
              </a:solidFill>
              <a:latin typeface="Lucida Sans Typewriter" panose="020B0509030504030204" pitchFamily="49" charset="0"/>
              <a:cs typeface="Courier New" pitchFamily="49" charset="0"/>
            </a:endParaRP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(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 err="1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phys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'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, </a:t>
            </a:r>
            <a:r>
              <a:rPr lang="en-US" sz="2800" dirty="0">
                <a:solidFill>
                  <a:srgbClr val="00B0F0"/>
                </a:solidFill>
                <a:latin typeface="Lucida Sans Typewriter" panose="020B0509030504030204" pitchFamily="49" charset="0"/>
                <a:cs typeface="Courier New" pitchFamily="49" charset="0"/>
              </a:rPr>
              <a:t>2019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 </a:t>
            </a:r>
          </a:p>
          <a:p>
            <a:pPr marL="364871" lvl="1" indent="0">
              <a:buNone/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	&gt;&gt;&gt;</a:t>
            </a:r>
            <a:endParaRPr lang="en-US" sz="3600" dirty="0"/>
          </a:p>
          <a:p>
            <a:pPr>
              <a:spcBef>
                <a:spcPts val="1800"/>
              </a:spcBef>
            </a:pPr>
            <a:r>
              <a:rPr lang="en-US" sz="4300" dirty="0"/>
              <a:t>You </a:t>
            </a:r>
            <a:r>
              <a:rPr lang="en-US" sz="4300" i="1" dirty="0"/>
              <a:t>can</a:t>
            </a:r>
            <a:r>
              <a:rPr lang="en-US" sz="4300" dirty="0"/>
              <a:t> delete the </a:t>
            </a:r>
            <a:r>
              <a:rPr lang="en-US" sz="4300" i="1" dirty="0">
                <a:solidFill>
                  <a:srgbClr val="FF0000"/>
                </a:solidFill>
              </a:rPr>
              <a:t>entire tuple</a:t>
            </a:r>
            <a:r>
              <a:rPr lang="en-US" sz="4300" dirty="0"/>
              <a:t>, however:</a:t>
            </a:r>
          </a:p>
          <a:p>
            <a:pPr marL="855663" lvl="1" indent="-166688">
              <a:spcBef>
                <a:spcPts val="600"/>
              </a:spcBef>
              <a:buFontTx/>
              <a:buNone/>
              <a:tabLst>
                <a:tab pos="973138" algn="l"/>
              </a:tabLst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</a:t>
            </a:r>
            <a:r>
              <a:rPr 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del </a:t>
            </a:r>
            <a:r>
              <a:rPr 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; </a:t>
            </a: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r>
              <a:rPr lang="en-US" sz="2800" dirty="0">
                <a:solidFill>
                  <a:schemeClr val="bg1"/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print (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) </a:t>
            </a: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Traceback (most recent call last):</a:t>
            </a: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  File "&lt;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stdin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&gt;", line 1, in &lt;module&gt;</a:t>
            </a:r>
          </a:p>
          <a:p>
            <a:pPr marL="855663" lvl="1" indent="-166688">
              <a:buFontTx/>
              <a:buNone/>
              <a:tabLst>
                <a:tab pos="973138" algn="l"/>
              </a:tabLst>
            </a:pP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NameError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: name '</a:t>
            </a:r>
            <a:r>
              <a:rPr lang="en-US" sz="2800" dirty="0" err="1">
                <a:latin typeface="Lucida Sans Typewriter" panose="020B0509030504030204" pitchFamily="49" charset="0"/>
                <a:cs typeface="Courier New" pitchFamily="49" charset="0"/>
              </a:rPr>
              <a:t>tup</a:t>
            </a:r>
            <a:r>
              <a:rPr lang="en-US" sz="2800" dirty="0">
                <a:latin typeface="Lucida Sans Typewriter" panose="020B0509030504030204" pitchFamily="49" charset="0"/>
                <a:cs typeface="Courier New" pitchFamily="49" charset="0"/>
              </a:rPr>
              <a:t>' is not defined </a:t>
            </a:r>
          </a:p>
          <a:p>
            <a:pPr marL="855663" lvl="1" indent="-166688">
              <a:lnSpc>
                <a:spcPct val="80000"/>
              </a:lnSpc>
              <a:buFontTx/>
              <a:buNone/>
              <a:tabLst>
                <a:tab pos="973138" algn="l"/>
              </a:tabLst>
            </a:pP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cs typeface="Courier New" pitchFamily="49" charset="0"/>
              </a:rPr>
              <a:t>&gt;&gt;&gt;</a:t>
            </a:r>
          </a:p>
        </p:txBody>
      </p:sp>
      <p:sp>
        <p:nvSpPr>
          <p:cNvPr id="2" name="Rectangle 1"/>
          <p:cNvSpPr/>
          <p:nvPr/>
        </p:nvSpPr>
        <p:spPr>
          <a:xfrm>
            <a:off x="176213" y="1645920"/>
            <a:ext cx="9589294" cy="2590800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90011" y="4976583"/>
            <a:ext cx="7425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Lucida Sans Typewriter" panose="020B0509030504030204" pitchFamily="49" charset="0"/>
                <a:ea typeface="+mn-ea"/>
                <a:cs typeface="Courier New" pitchFamily="49" charset="0"/>
              </a:rPr>
              <a:t>&gt;&gt;&gt;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877196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Lists Can Combine Together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412707" y="875329"/>
            <a:ext cx="9317082" cy="5415104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L=[1,2,3,4]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70C0"/>
                </a:solidFill>
              </a:rPr>
              <a:t>print (L+L)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0070C0"/>
                </a:solidFill>
              </a:rPr>
              <a:t>[1, 2, 3, 4, 1, 2, 3, 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</a:t>
            </a:r>
            <a:endParaRPr lang="en-US" altLang="zh-TW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9158038"/>
      </p:ext>
    </p:extLst>
  </p:cSld>
  <p:clrMapOvr>
    <a:masterClrMapping/>
  </p:clrMapOvr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Tuples Can Combine Together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2707" y="875329"/>
            <a:ext cx="9317082" cy="5415104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L=[1,2,3,4]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(L+L)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[1, 2, 3, 4, 1, 2, 3, 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T=(5,6,7,8)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70C0"/>
                </a:solidFill>
              </a:rPr>
              <a:t>print (T+T)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0070C0"/>
                </a:solidFill>
              </a:rPr>
              <a:t>(5, 6, 7, 8, 5, 6, 7, 8)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1700454"/>
      </p:ext>
    </p:extLst>
  </p:cSld>
  <p:clrMapOvr>
    <a:masterClrMapping/>
  </p:clrMapOvr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065046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Lists and Tuples </a:t>
            </a:r>
            <a:r>
              <a:rPr lang="en-US" altLang="en-US" sz="4400" dirty="0">
                <a:solidFill>
                  <a:srgbClr val="FF0000"/>
                </a:solidFill>
              </a:rPr>
              <a:t>Can’t</a:t>
            </a:r>
            <a:r>
              <a:rPr lang="en-US" altLang="en-US" sz="4400" dirty="0">
                <a:solidFill>
                  <a:srgbClr val="0070C0"/>
                </a:solidFill>
              </a:rPr>
              <a:t> Combine</a:t>
            </a: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412707" y="875329"/>
            <a:ext cx="9317082" cy="5415104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L=[1,2,3,4]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(L+L)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[1, 2, 3, 4, 1, 2, 3, 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T=(5,6,7,8)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(T+T)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(5, 6, 7, 8, 5, 6, 7, 8)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</a:t>
            </a:r>
            <a:r>
              <a:rPr lang="en-US" altLang="zh-TW" dirty="0">
                <a:solidFill>
                  <a:srgbClr val="0070C0"/>
                </a:solidFill>
              </a:rPr>
              <a:t>print (L+T)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 err="1">
                <a:solidFill>
                  <a:srgbClr val="FFC8C8"/>
                </a:solidFill>
              </a:rPr>
              <a:t>Traceback</a:t>
            </a:r>
            <a:r>
              <a:rPr lang="en-US" altLang="zh-TW" dirty="0">
                <a:solidFill>
                  <a:srgbClr val="FFC8C8"/>
                </a:solidFill>
              </a:rPr>
              <a:t> (most recent call last):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C8C8"/>
                </a:solidFill>
              </a:rPr>
              <a:t>  File "&lt;</a:t>
            </a:r>
            <a:r>
              <a:rPr lang="en-US" altLang="zh-TW" dirty="0" err="1">
                <a:solidFill>
                  <a:srgbClr val="FFC8C8"/>
                </a:solidFill>
              </a:rPr>
              <a:t>stdin</a:t>
            </a:r>
            <a:r>
              <a:rPr lang="en-US" altLang="zh-TW" dirty="0">
                <a:solidFill>
                  <a:srgbClr val="FFC8C8"/>
                </a:solidFill>
              </a:rPr>
              <a:t>&gt;", line 1, in &lt;module&gt;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 err="1">
                <a:solidFill>
                  <a:srgbClr val="FF0000"/>
                </a:solidFill>
              </a:rPr>
              <a:t>TypeError</a:t>
            </a:r>
            <a:r>
              <a:rPr lang="en-US" altLang="zh-TW" dirty="0">
                <a:solidFill>
                  <a:srgbClr val="FF0000"/>
                </a:solidFill>
              </a:rPr>
              <a:t>: can only concatenate list (not "tuple") to list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endParaRPr lang="zh-TW" altLang="en-US" dirty="0">
              <a:solidFill>
                <a:srgbClr val="FDFD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036396"/>
      </p:ext>
    </p:extLst>
  </p:cSld>
  <p:clrMapOvr>
    <a:masterClrMapping/>
  </p:clrMapOvr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12707" y="875329"/>
            <a:ext cx="9317082" cy="5415104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L=[1,2,3,4]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(L+L)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[1, 2, 3, 4, 1, 2, 3, 4]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T=(5,6,7,8)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(T+T)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(5, 6, 7, 8, 5, 6, 7, 8)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 print (L+T)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 err="1"/>
              <a:t>Traceback</a:t>
            </a:r>
            <a:r>
              <a:rPr lang="en-US" altLang="zh-TW" dirty="0"/>
              <a:t> (most recent call last):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/>
              <a:t>  File "&lt;</a:t>
            </a:r>
            <a:r>
              <a:rPr lang="en-US" altLang="zh-TW" dirty="0" err="1"/>
              <a:t>stdin</a:t>
            </a:r>
            <a:r>
              <a:rPr lang="en-US" altLang="zh-TW" dirty="0"/>
              <a:t>&gt;", line 1, in &lt;module&gt;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 err="1"/>
              <a:t>TypeError</a:t>
            </a:r>
            <a:r>
              <a:rPr lang="en-US" altLang="zh-TW" dirty="0"/>
              <a:t>: can only concatenate list (not "tuple") to list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dirty="0"/>
              <a:t> </a:t>
            </a:r>
            <a:r>
              <a:rPr lang="en-US" altLang="zh-TW" dirty="0">
                <a:solidFill>
                  <a:srgbClr val="0070C0"/>
                </a:solidFill>
              </a:rPr>
              <a:t>print (</a:t>
            </a:r>
            <a:r>
              <a:rPr lang="en-US" altLang="zh-TW" dirty="0" err="1">
                <a:solidFill>
                  <a:srgbClr val="0070C0"/>
                </a:solidFill>
              </a:rPr>
              <a:t>L+</a:t>
            </a:r>
            <a:r>
              <a:rPr lang="en-US" altLang="zh-TW" dirty="0" err="1">
                <a:solidFill>
                  <a:srgbClr val="FF0000"/>
                </a:solidFill>
              </a:rPr>
              <a:t>list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en-US" altLang="zh-TW" dirty="0">
                <a:solidFill>
                  <a:srgbClr val="0070C0"/>
                </a:solidFill>
              </a:rPr>
              <a:t>T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  <a:r>
              <a:rPr lang="en-US" altLang="zh-TW" dirty="0">
                <a:solidFill>
                  <a:srgbClr val="0070C0"/>
                </a:solidFill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0070C0"/>
                </a:solidFill>
              </a:rPr>
              <a:t>[1, 2, 3, 4, 5, 6, 7, 8]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endParaRPr lang="zh-TW" altLang="en-US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143000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To Combine, First </a:t>
            </a:r>
            <a:r>
              <a:rPr lang="en-US" altLang="en-US" sz="4400" dirty="0">
                <a:solidFill>
                  <a:srgbClr val="FF0000"/>
                </a:solidFill>
              </a:rPr>
              <a:t>Type</a:t>
            </a:r>
            <a:r>
              <a:rPr lang="en-US" altLang="en-US" sz="4400" dirty="0">
                <a:solidFill>
                  <a:srgbClr val="0070C0"/>
                </a:solidFill>
              </a:rPr>
              <a:t> </a:t>
            </a:r>
            <a:r>
              <a:rPr lang="en-US" altLang="en-US" sz="4400" dirty="0">
                <a:solidFill>
                  <a:srgbClr val="FF0000"/>
                </a:solidFill>
              </a:rPr>
              <a:t>Cast</a:t>
            </a:r>
            <a:r>
              <a:rPr lang="en-US" altLang="en-US" sz="4400" dirty="0">
                <a:solidFill>
                  <a:srgbClr val="0070C0"/>
                </a:solidFill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7228439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conditional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if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looping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while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for</a:t>
            </a:r>
            <a:endParaRPr lang="en-US" altLang="en-US" sz="2600" b="1" dirty="0">
              <a:solidFill>
                <a:srgbClr val="969696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>
                <a:solidFill>
                  <a:srgbClr val="0070C0"/>
                </a:solidFill>
              </a:rPr>
              <a:t>Control Flow</a:t>
            </a:r>
          </a:p>
        </p:txBody>
      </p:sp>
    </p:spTree>
    <p:extLst>
      <p:ext uri="{BB962C8B-B14F-4D97-AF65-F5344CB8AC3E}">
        <p14:creationId xmlns:p14="http://schemas.microsoft.com/office/powerpoint/2010/main" val="3481303571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143000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Lists Can Be Written To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12707" y="1252728"/>
            <a:ext cx="9317082" cy="5225387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/>
              <a:t> </a:t>
            </a:r>
            <a:r>
              <a:rPr lang="en-US" altLang="zh-TW" sz="3200" dirty="0">
                <a:solidFill>
                  <a:srgbClr val="0070C0"/>
                </a:solidFill>
              </a:rPr>
              <a:t>L=L+['5','6']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rgbClr val="0070C0"/>
                </a:solidFill>
              </a:rPr>
              <a:t>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rgbClr val="0070C0"/>
                </a:solidFill>
              </a:rPr>
              <a:t>[1, 2,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chemeClr val="bg1"/>
                </a:solidFill>
              </a:rPr>
              <a:t>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pt-BR" altLang="zh-TW" dirty="0">
                <a:solidFill>
                  <a:schemeClr val="bg1"/>
                </a:solidFill>
              </a:rPr>
              <a:t>[1, 'X',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T[1]='X'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'tuple' object does not support item assignment</a:t>
            </a:r>
          </a:p>
          <a:p>
            <a:pPr marL="0" indent="0">
              <a:lnSpc>
                <a:spcPct val="80000"/>
              </a:lnSpc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1833686"/>
      </p:ext>
    </p:extLst>
  </p:cSld>
  <p:clrMapOvr>
    <a:masterClrMapping/>
  </p:clrMapOvr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143000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Can Tuples Be Written to? 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12707" y="1252728"/>
            <a:ext cx="9317082" cy="5225387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L=L+['5','6']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[1, 2,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</a:t>
            </a:r>
            <a:r>
              <a:rPr lang="en-US" altLang="zh-TW" sz="3200" dirty="0">
                <a:solidFill>
                  <a:srgbClr val="0070C0"/>
                </a:solidFill>
              </a:rPr>
              <a:t>T=T+('5','6')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rgbClr val="0070C0"/>
                </a:solidFill>
              </a:rPr>
              <a:t> print(T)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rgbClr val="0070C0"/>
                </a:solidFill>
              </a:rPr>
              <a:t>(5, 6, 7, 8, '5', '6')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chemeClr val="bg1"/>
                </a:solidFill>
              </a:rPr>
              <a:t> L[1]='X'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pt-BR" altLang="zh-TW" dirty="0">
                <a:solidFill>
                  <a:schemeClr val="bg1"/>
                </a:solidFill>
              </a:rPr>
              <a:t>[1, 'X',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T[1]='X'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'tuple' object does not support item assignment</a:t>
            </a:r>
          </a:p>
          <a:p>
            <a:pPr marL="0" indent="0">
              <a:lnSpc>
                <a:spcPct val="80000"/>
              </a:lnSpc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808045"/>
      </p:ext>
    </p:extLst>
  </p:cSld>
  <p:clrMapOvr>
    <a:masterClrMapping/>
  </p:clrMapOvr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412707" y="1252728"/>
            <a:ext cx="9317082" cy="5225387"/>
          </a:xfrm>
        </p:spPr>
        <p:txBody>
          <a:bodyPr>
            <a:normAutofit/>
          </a:bodyPr>
          <a:lstStyle/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L=L+['5','6']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[1, 2,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</a:t>
            </a:r>
            <a:r>
              <a:rPr lang="en-US" altLang="zh-TW" sz="3200" dirty="0">
                <a:solidFill>
                  <a:srgbClr val="0070C0"/>
                </a:solidFill>
              </a:rPr>
              <a:t>T=T+('5','6')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rgbClr val="0070C0"/>
                </a:solidFill>
              </a:rPr>
              <a:t> print(T)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rgbClr val="0070C0"/>
                </a:solidFill>
              </a:rPr>
              <a:t>(5, 6, 7, 8, '5', '6')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>
                <a:solidFill>
                  <a:schemeClr val="bg1"/>
                </a:solidFill>
              </a:rPr>
              <a:t> L[1]='X'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print(L)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pt-BR" altLang="zh-TW" dirty="0">
                <a:solidFill>
                  <a:schemeClr val="bg1"/>
                </a:solidFill>
              </a:rPr>
              <a:t>[1, 'X', 3, 4, '5', '6']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T[1]='X'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'tuple' object does not support item assignment</a:t>
            </a:r>
          </a:p>
          <a:p>
            <a:pPr marL="0" indent="0">
              <a:lnSpc>
                <a:spcPct val="80000"/>
              </a:lnSpc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" y="110367"/>
            <a:ext cx="9729788" cy="1065046"/>
          </a:xfrm>
        </p:spPr>
        <p:txBody>
          <a:bodyPr>
            <a:no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Q: Didn’t we say, just a few slides back, that tuples are read-only?</a:t>
            </a:r>
          </a:p>
        </p:txBody>
      </p:sp>
      <p:sp>
        <p:nvSpPr>
          <p:cNvPr id="4" name="Rounded Rectangular Callout 3"/>
          <p:cNvSpPr/>
          <p:nvPr/>
        </p:nvSpPr>
        <p:spPr>
          <a:xfrm>
            <a:off x="2426494" y="3429000"/>
            <a:ext cx="6305413" cy="2970486"/>
          </a:xfrm>
          <a:prstGeom prst="wedgeRoundRectCallout">
            <a:avLst>
              <a:gd name="adj1" fmla="val -63230"/>
              <a:gd name="adj2" fmla="val -75465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568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Actually, T is not being updated – it is being overwritten. I mean: Python dynamically creates variables when they are first assigned, right? So the old T was read from and was used to create a brand-new, read-only variable (which just-so-happens to also be named T (and therefore kills the old T)).</a:t>
            </a:r>
            <a:endParaRPr kumimoji="0" lang="zh-TW" altLang="en-US" sz="2568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309157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412707" y="1252728"/>
            <a:ext cx="9317082" cy="5716754"/>
          </a:xfrm>
        </p:spPr>
        <p:txBody>
          <a:bodyPr>
            <a:normAutofit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L=L+['5','6']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print(L)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[1, 2, 3, 4, '5', '6']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T=T+('5','6')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print(T)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(5, 6, 7, 8, '5', '6')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 </a:t>
            </a:r>
            <a:r>
              <a:rPr lang="en-US" altLang="zh-TW" sz="3200" dirty="0">
                <a:solidFill>
                  <a:srgbClr val="0070C0"/>
                </a:solidFill>
              </a:rPr>
              <a:t>T[1]='X'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 err="1">
                <a:solidFill>
                  <a:srgbClr val="FFC8C8"/>
                </a:solidFill>
              </a:rPr>
              <a:t>Traceback</a:t>
            </a:r>
            <a:r>
              <a:rPr lang="en-US" altLang="zh-TW" sz="3200" dirty="0">
                <a:solidFill>
                  <a:srgbClr val="FFC8C8"/>
                </a:solidFill>
              </a:rPr>
              <a:t> (most recent call last):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rgbClr val="FFC8C8"/>
                </a:solidFill>
              </a:rPr>
              <a:t>  File "&lt;</a:t>
            </a:r>
            <a:r>
              <a:rPr lang="en-US" altLang="zh-TW" sz="3200" dirty="0" err="1">
                <a:solidFill>
                  <a:srgbClr val="FFC8C8"/>
                </a:solidFill>
              </a:rPr>
              <a:t>stdin</a:t>
            </a:r>
            <a:r>
              <a:rPr lang="en-US" altLang="zh-TW" sz="3200" dirty="0">
                <a:solidFill>
                  <a:srgbClr val="FFC8C8"/>
                </a:solidFill>
              </a:rPr>
              <a:t>&gt;", line 1, in &lt;module&gt;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000" dirty="0" err="1">
                <a:solidFill>
                  <a:srgbClr val="FF0000"/>
                </a:solidFill>
              </a:rPr>
              <a:t>TypeError</a:t>
            </a:r>
            <a:r>
              <a:rPr lang="en-US" altLang="zh-TW" sz="3000" dirty="0">
                <a:solidFill>
                  <a:srgbClr val="FF0000"/>
                </a:solidFill>
              </a:rPr>
              <a:t>: 'tuple' object does not support item assignment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2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200" dirty="0"/>
              <a:t> </a:t>
            </a:r>
            <a:r>
              <a:rPr lang="en-US" altLang="zh-TW" sz="3000" dirty="0">
                <a:solidFill>
                  <a:schemeClr val="bg1"/>
                </a:solidFill>
              </a:rPr>
              <a:t>L[1]='X'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/>
                </a:solidFill>
              </a:rPr>
              <a:t>&gt;&gt;&gt; print(L)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altLang="zh-TW" dirty="0">
                <a:solidFill>
                  <a:schemeClr val="bg1"/>
                </a:solidFill>
              </a:rPr>
              <a:t>[1, 'X', 3, 4, '5', '6']</a:t>
            </a:r>
          </a:p>
          <a:p>
            <a:pPr marL="0" indent="0">
              <a:spcBef>
                <a:spcPts val="0"/>
              </a:spcBef>
              <a:buNone/>
            </a:pPr>
            <a:endParaRPr lang="en-US" altLang="zh-TW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zh-TW" altLang="en-US" dirty="0">
              <a:solidFill>
                <a:schemeClr val="bg1"/>
              </a:solidFill>
            </a:endParaRPr>
          </a:p>
        </p:txBody>
      </p:sp>
      <p:sp>
        <p:nvSpPr>
          <p:cNvPr id="3" name="Rounded Rectangular Callout 2"/>
          <p:cNvSpPr/>
          <p:nvPr/>
        </p:nvSpPr>
        <p:spPr>
          <a:xfrm>
            <a:off x="5398294" y="2222235"/>
            <a:ext cx="4179095" cy="1469123"/>
          </a:xfrm>
          <a:prstGeom prst="wedgeRoundRectCallout">
            <a:avLst>
              <a:gd name="adj1" fmla="val -137661"/>
              <a:gd name="adj2" fmla="val 55120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If we try changing what </a:t>
            </a:r>
            <a:b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</a:br>
            <a:r>
              <a:rPr kumimoji="0" lang="en-US" altLang="zh-TW" sz="2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新細明體" panose="02020500000000000000" pitchFamily="18" charset="-120"/>
                <a:cs typeface="+mn-cs"/>
              </a:rPr>
              <a:t>is truly the existing T, we will find that we cannot.</a:t>
            </a:r>
            <a:endParaRPr kumimoji="0" lang="zh-TW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143000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Tuples Cannot Be Written to </a:t>
            </a:r>
          </a:p>
        </p:txBody>
      </p:sp>
    </p:spTree>
    <p:extLst>
      <p:ext uri="{BB962C8B-B14F-4D97-AF65-F5344CB8AC3E}">
        <p14:creationId xmlns:p14="http://schemas.microsoft.com/office/powerpoint/2010/main" val="1917642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412707" y="1252728"/>
            <a:ext cx="9317082" cy="5716754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L=L+['5','6']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print(L)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[1, 2, 3, 4, '5', '6']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T=T+('5','6')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print(T)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(5, 6, 7, 8, '5', '6')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T[1]='X'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 err="1">
                <a:solidFill>
                  <a:schemeClr val="bg1">
                    <a:lumMod val="50000"/>
                  </a:schemeClr>
                </a:solidFill>
              </a:rPr>
              <a:t>Traceback</a:t>
            </a: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 (most recent call last):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  File "&lt;</a:t>
            </a:r>
            <a:r>
              <a:rPr lang="en-US" altLang="zh-TW" sz="3500" dirty="0" err="1">
                <a:solidFill>
                  <a:schemeClr val="bg1">
                    <a:lumMod val="50000"/>
                  </a:schemeClr>
                </a:solidFill>
              </a:rPr>
              <a:t>stdin</a:t>
            </a: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&gt;", line 1, in &lt;module&gt;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dirty="0" err="1">
                <a:solidFill>
                  <a:schemeClr val="bg1">
                    <a:lumMod val="50000"/>
                  </a:schemeClr>
                </a:solidFill>
              </a:rPr>
              <a:t>TypeError</a:t>
            </a:r>
            <a:r>
              <a:rPr lang="en-US" altLang="zh-TW" dirty="0">
                <a:solidFill>
                  <a:schemeClr val="bg1">
                    <a:lumMod val="50000"/>
                  </a:schemeClr>
                </a:solidFill>
              </a:rPr>
              <a:t>: 'tuple' object does not support item assignment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 </a:t>
            </a:r>
            <a:r>
              <a:rPr lang="en-US" altLang="zh-TW" sz="3500" dirty="0">
                <a:solidFill>
                  <a:srgbClr val="0070C0"/>
                </a:solidFill>
              </a:rPr>
              <a:t>L[1]='X'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  <a:r>
              <a:rPr lang="en-US" altLang="zh-TW" sz="3500" dirty="0">
                <a:solidFill>
                  <a:srgbClr val="0070C0"/>
                </a:solidFill>
              </a:rPr>
              <a:t> print(L)</a:t>
            </a:r>
          </a:p>
          <a:p>
            <a:pPr marL="0" indent="0">
              <a:spcBef>
                <a:spcPts val="0"/>
              </a:spcBef>
              <a:buNone/>
            </a:pPr>
            <a:r>
              <a:rPr lang="pt-BR" altLang="zh-TW" sz="3500" dirty="0">
                <a:solidFill>
                  <a:srgbClr val="0070C0"/>
                </a:solidFill>
              </a:rPr>
              <a:t>[1, 'X', 3, 4, '5', '6']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3500" dirty="0">
                <a:solidFill>
                  <a:schemeClr val="bg1">
                    <a:lumMod val="50000"/>
                  </a:schemeClr>
                </a:solidFill>
              </a:rPr>
              <a:t>&gt;&gt;&gt;</a:t>
            </a:r>
          </a:p>
          <a:p>
            <a:pPr marL="0" indent="0">
              <a:buNone/>
            </a:pPr>
            <a:endParaRPr lang="zh-TW" alt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1" y="0"/>
            <a:ext cx="9729788" cy="1143000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But </a:t>
            </a:r>
            <a:r>
              <a:rPr lang="en-US" altLang="en-US" sz="4400" b="1" dirty="0">
                <a:solidFill>
                  <a:srgbClr val="0070C0"/>
                </a:solidFill>
              </a:rPr>
              <a:t>Lists</a:t>
            </a:r>
            <a:r>
              <a:rPr lang="en-US" altLang="en-US" sz="4400" dirty="0">
                <a:solidFill>
                  <a:srgbClr val="0070C0"/>
                </a:solidFill>
              </a:rPr>
              <a:t> </a:t>
            </a:r>
            <a:r>
              <a:rPr lang="en-US" altLang="en-US" sz="4400" i="1" dirty="0">
                <a:solidFill>
                  <a:srgbClr val="0070C0"/>
                </a:solidFill>
              </a:rPr>
              <a:t>Can</a:t>
            </a:r>
            <a:r>
              <a:rPr lang="en-US" altLang="en-US" sz="4400" dirty="0">
                <a:solidFill>
                  <a:srgbClr val="0070C0"/>
                </a:solidFill>
              </a:rPr>
              <a:t> Be Written To</a:t>
            </a:r>
          </a:p>
        </p:txBody>
      </p:sp>
    </p:spTree>
    <p:extLst>
      <p:ext uri="{BB962C8B-B14F-4D97-AF65-F5344CB8AC3E}">
        <p14:creationId xmlns:p14="http://schemas.microsoft.com/office/powerpoint/2010/main" val="1792315276"/>
      </p:ext>
    </p:extLst>
  </p:cSld>
  <p:clrMapOvr>
    <a:masterClrMapping/>
  </p:clrMapOvr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>
            <a:spLocks noGrp="1"/>
          </p:cNvSpPr>
          <p:nvPr>
            <p:ph idx="1"/>
          </p:nvPr>
        </p:nvSpPr>
        <p:spPr>
          <a:xfrm>
            <a:off x="391474" y="1161143"/>
            <a:ext cx="9214642" cy="5015820"/>
          </a:xfrm>
        </p:spPr>
        <p:txBody>
          <a:bodyPr>
            <a:normAutofit/>
          </a:bodyPr>
          <a:lstStyle/>
          <a:p>
            <a:pPr>
              <a:buFontTx/>
              <a:buNone/>
            </a:pPr>
            <a:r>
              <a:rPr lang="en-US" altLang="en-US" sz="3132" dirty="0"/>
              <a:t>Python has six standard data types: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Number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String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FF0000"/>
                </a:solidFill>
                <a:latin typeface="Elephant" panose="02020904090505020303" pitchFamily="18" charset="0"/>
              </a:rPr>
              <a:t>List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FF0000"/>
                </a:solidFill>
                <a:latin typeface="Elephant" panose="02020904090505020303" pitchFamily="18" charset="0"/>
              </a:rPr>
              <a:t>Tuple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Set</a:t>
            </a:r>
          </a:p>
          <a:p>
            <a:pPr marL="651966" indent="-555276">
              <a:buFont typeface="+mj-lt"/>
              <a:buAutoNum type="arabicPeriod"/>
            </a:pPr>
            <a:r>
              <a:rPr lang="en-US" altLang="en-US" sz="2800" dirty="0">
                <a:solidFill>
                  <a:srgbClr val="A6A6A6"/>
                </a:solidFill>
                <a:latin typeface="Elephant" panose="02020904090505020303" pitchFamily="18" charset="0"/>
              </a:rPr>
              <a:t>Dictionary</a:t>
            </a:r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-1" y="53699"/>
            <a:ext cx="9729789" cy="1010254"/>
          </a:xfrm>
        </p:spPr>
        <p:txBody>
          <a:bodyPr>
            <a:normAutofit/>
          </a:bodyPr>
          <a:lstStyle/>
          <a:p>
            <a:r>
              <a:rPr lang="en-US" altLang="en-US" sz="4400" dirty="0">
                <a:solidFill>
                  <a:srgbClr val="0070C0"/>
                </a:solidFill>
              </a:rPr>
              <a:t>Data Types:</a:t>
            </a:r>
          </a:p>
        </p:txBody>
      </p:sp>
    </p:spTree>
    <p:extLst>
      <p:ext uri="{BB962C8B-B14F-4D97-AF65-F5344CB8AC3E}">
        <p14:creationId xmlns:p14="http://schemas.microsoft.com/office/powerpoint/2010/main" val="622744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conditional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if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looping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while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for</a:t>
            </a:r>
            <a:endParaRPr lang="en-US" altLang="en-US" sz="2600" b="1" dirty="0">
              <a:solidFill>
                <a:srgbClr val="FF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>
                <a:solidFill>
                  <a:srgbClr val="0070C0"/>
                </a:solidFill>
              </a:rPr>
              <a:t>Control Flow</a:t>
            </a:r>
          </a:p>
        </p:txBody>
      </p:sp>
    </p:spTree>
    <p:extLst>
      <p:ext uri="{BB962C8B-B14F-4D97-AF65-F5344CB8AC3E}">
        <p14:creationId xmlns:p14="http://schemas.microsoft.com/office/powerpoint/2010/main" val="8859198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292894" y="1524000"/>
            <a:ext cx="9144000" cy="5334000"/>
          </a:xfrm>
        </p:spPr>
        <p:txBody>
          <a:bodyPr>
            <a:noAutofit/>
          </a:bodyPr>
          <a:lstStyle/>
          <a:p>
            <a:r>
              <a:rPr lang="en-US" altLang="en-US" sz="3200" dirty="0"/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]);</a:t>
            </a:r>
            <a:endParaRPr lang="en-US" altLang="en-US" dirty="0"/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latin typeface="Lucida Sans Typewriter" panose="020B0509030504030204" pitchFamily="49" charset="0"/>
              </a:rPr>
              <a:t>-&gt;v);</a:t>
            </a:r>
          </a:p>
          <a:p>
            <a:pPr marL="1027113" lvl="2" indent="-338138"/>
            <a:r>
              <a:rPr lang="en-US" altLang="en-US" sz="2800" dirty="0">
                <a:solidFill>
                  <a:srgbClr val="FF0000"/>
                </a:solidFill>
              </a:rPr>
              <a:t>Even if the underlying object is unordered (so its elements can visit in </a:t>
            </a:r>
            <a:r>
              <a:rPr lang="en-US" altLang="en-US" sz="2800" i="1" dirty="0">
                <a:solidFill>
                  <a:srgbClr val="00B0F0"/>
                </a:solidFill>
              </a:rPr>
              <a:t>any order</a:t>
            </a:r>
            <a:r>
              <a:rPr lang="en-US" altLang="en-US" sz="2800" dirty="0">
                <a:solidFill>
                  <a:srgbClr val="FF0000"/>
                </a:solidFill>
              </a:rPr>
              <a:t>)...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3259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292894" y="1524000"/>
            <a:ext cx="9144000" cy="5334000"/>
          </a:xfrm>
        </p:spPr>
        <p:txBody>
          <a:bodyPr>
            <a:noAutofit/>
          </a:bodyPr>
          <a:lstStyle/>
          <a:p>
            <a:r>
              <a:rPr lang="en-US" altLang="en-US" sz="3200" dirty="0"/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]);</a:t>
            </a:r>
            <a:endParaRPr lang="en-US" altLang="en-US" dirty="0"/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latin typeface="Lucida Sans Typewriter" panose="020B0509030504030204" pitchFamily="49" charset="0"/>
              </a:rPr>
              <a:t>-&gt;v);</a:t>
            </a:r>
          </a:p>
          <a:p>
            <a:pPr marL="1027113" lvl="2" indent="-338138"/>
            <a:r>
              <a:rPr lang="en-US" altLang="en-US" sz="2800" dirty="0">
                <a:solidFill>
                  <a:srgbClr val="FF0000"/>
                </a:solidFill>
              </a:rPr>
              <a:t>Even if the underlying object is unordered (so its elements can visit in </a:t>
            </a:r>
            <a:r>
              <a:rPr lang="en-US" altLang="en-US" sz="2800" i="1" dirty="0">
                <a:solidFill>
                  <a:srgbClr val="00B0F0"/>
                </a:solidFill>
              </a:rPr>
              <a:t>any order</a:t>
            </a:r>
            <a:r>
              <a:rPr lang="en-US" altLang="en-US" sz="2800" dirty="0">
                <a:solidFill>
                  <a:srgbClr val="FF0000"/>
                </a:solidFill>
              </a:rPr>
              <a:t>) yet the above order is certainly one possibility that is allowed by “</a:t>
            </a:r>
            <a:r>
              <a:rPr lang="en-US" altLang="en-US" sz="2800" dirty="0">
                <a:solidFill>
                  <a:srgbClr val="00B0F0"/>
                </a:solidFill>
              </a:rPr>
              <a:t>any order</a:t>
            </a:r>
            <a:r>
              <a:rPr lang="en-US" altLang="en-US" sz="2800" dirty="0">
                <a:solidFill>
                  <a:srgbClr val="FF0000"/>
                </a:solidFill>
              </a:rPr>
              <a:t>”.</a:t>
            </a:r>
          </a:p>
          <a:p>
            <a:pPr marL="0" indent="0">
              <a:buNone/>
            </a:pPr>
            <a:endParaRPr lang="en-US" altLang="en-US" sz="2800" dirty="0">
              <a:solidFill>
                <a:srgbClr val="FF0000"/>
              </a:solidFill>
            </a:endParaRPr>
          </a:p>
        </p:txBody>
      </p:sp>
      <p:cxnSp>
        <p:nvCxnSpPr>
          <p:cNvPr id="6" name="Straight Arrow Connector 5"/>
          <p:cNvCxnSpPr/>
          <p:nvPr/>
        </p:nvCxnSpPr>
        <p:spPr>
          <a:xfrm flipH="1" flipV="1">
            <a:off x="5779294" y="3876675"/>
            <a:ext cx="2209800" cy="304800"/>
          </a:xfrm>
          <a:prstGeom prst="straightConnector1">
            <a:avLst/>
          </a:prstGeom>
          <a:ln w="28575">
            <a:solidFill>
              <a:srgbClr val="00B0F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369338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conditional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if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looping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while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for</a:t>
            </a:r>
            <a:endParaRPr lang="en-US" altLang="en-US" sz="2600" b="1" dirty="0">
              <a:solidFill>
                <a:srgbClr val="969696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>
                <a:solidFill>
                  <a:srgbClr val="0070C0"/>
                </a:solidFill>
              </a:rPr>
              <a:t>Control Flow</a:t>
            </a:r>
          </a:p>
        </p:txBody>
      </p:sp>
      <p:sp>
        <p:nvSpPr>
          <p:cNvPr id="4" name="Trapezoid 3"/>
          <p:cNvSpPr/>
          <p:nvPr/>
        </p:nvSpPr>
        <p:spPr>
          <a:xfrm rot="2700000">
            <a:off x="6919806" y="540038"/>
            <a:ext cx="3691349" cy="900951"/>
          </a:xfrm>
          <a:prstGeom prst="trapezoid">
            <a:avLst>
              <a:gd name="adj" fmla="val 99810"/>
            </a:avLst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tIns="0" bIns="182880" rtlCol="0" anchor="ctr"/>
          <a:lstStyle/>
          <a:p>
            <a:pPr algn="ctr">
              <a:lnSpc>
                <a:spcPct val="90000"/>
              </a:lnSpc>
            </a:pPr>
            <a:r>
              <a:rPr lang="en-US" sz="2800" spc="-40" dirty="0">
                <a:solidFill>
                  <a:schemeClr val="tx1"/>
                </a:solidFill>
              </a:rPr>
              <a:t>So we start</a:t>
            </a:r>
            <a:br>
              <a:rPr lang="en-US" sz="2800" spc="-40" dirty="0">
                <a:solidFill>
                  <a:schemeClr val="tx1"/>
                </a:solidFill>
              </a:rPr>
            </a:br>
            <a:r>
              <a:rPr lang="en-US" sz="2800" spc="-40" dirty="0">
                <a:solidFill>
                  <a:schemeClr val="tx1"/>
                </a:solidFill>
              </a:rPr>
              <a:t>here this week</a:t>
            </a:r>
            <a:endParaRPr lang="en-US" sz="2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20777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292894" y="1524000"/>
            <a:ext cx="9144000" cy="5334000"/>
          </a:xfrm>
        </p:spPr>
        <p:txBody>
          <a:bodyPr>
            <a:noAutofit/>
          </a:bodyPr>
          <a:lstStyle/>
          <a:p>
            <a:r>
              <a:rPr lang="en-US" altLang="en-US" sz="3200" dirty="0"/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]);</a:t>
            </a:r>
            <a:endParaRPr lang="en-US" altLang="en-US" dirty="0"/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latin typeface="Lucida Sans Typewriter" panose="020B0509030504030204" pitchFamily="49" charset="0"/>
              </a:rPr>
              <a:t>-&gt;v);</a:t>
            </a:r>
          </a:p>
          <a:p>
            <a:pPr marL="1027113" lvl="2" indent="-338138"/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</a:rPr>
              <a:t>Even if the underlying object is unordered (so its elements can visit in </a:t>
            </a:r>
            <a:r>
              <a:rPr lang="en-US" altLang="en-US" sz="2800" i="1" dirty="0">
                <a:solidFill>
                  <a:schemeClr val="bg1">
                    <a:lumMod val="85000"/>
                  </a:schemeClr>
                </a:solidFill>
              </a:rPr>
              <a:t>any order</a:t>
            </a: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</a:rPr>
              <a:t>) yet the above order is certainly one possibility that is allowed by “any order”.</a:t>
            </a:r>
          </a:p>
          <a:p>
            <a:r>
              <a:rPr lang="en-US" altLang="en-US" sz="3200" dirty="0">
                <a:solidFill>
                  <a:srgbClr val="FF0000"/>
                </a:solidFill>
              </a:rPr>
              <a:t>But Python has unordered sets…</a:t>
            </a:r>
            <a:endParaRPr lang="en-US" altLang="en-US" sz="2800" dirty="0">
              <a:solidFill>
                <a:srgbClr val="FF00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85011" y="4479245"/>
            <a:ext cx="5730903" cy="584775"/>
          </a:xfrm>
          <a:prstGeom prst="rect">
            <a:avLst/>
          </a:prstGeom>
          <a:solidFill>
            <a:schemeClr val="bg1"/>
          </a:solidFill>
        </p:spPr>
        <p:txBody>
          <a:bodyPr wrap="square" lIns="0" rIns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FF0000"/>
                </a:solidFill>
              </a:rPr>
              <a:t>Since Python has unordered sets, </a:t>
            </a:r>
            <a:endParaRPr lang="en-US" sz="3200" dirty="0">
              <a:solidFill>
                <a:prstClr val="black"/>
              </a:solidFill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0" y="-734800"/>
            <a:ext cx="9729788" cy="7592800"/>
            <a:chOff x="0" y="-734800"/>
            <a:chExt cx="9729788" cy="7592800"/>
          </a:xfrm>
        </p:grpSpPr>
        <p:sp>
          <p:nvSpPr>
            <p:cNvPr id="27" name="Rectangle 26"/>
            <p:cNvSpPr/>
            <p:nvPr/>
          </p:nvSpPr>
          <p:spPr>
            <a:xfrm>
              <a:off x="0" y="0"/>
              <a:ext cx="9729788" cy="6858000"/>
            </a:xfrm>
            <a:prstGeom prst="rect">
              <a:avLst/>
            </a:prstGeom>
            <a:solidFill>
              <a:schemeClr val="bg1"/>
            </a:solidFill>
            <a:ln w="285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prstClr val="white"/>
                </a:solidFill>
              </a:endParaRPr>
            </a:p>
          </p:txBody>
        </p:sp>
        <p:grpSp>
          <p:nvGrpSpPr>
            <p:cNvPr id="28" name="Group 27"/>
            <p:cNvGrpSpPr/>
            <p:nvPr/>
          </p:nvGrpSpPr>
          <p:grpSpPr>
            <a:xfrm>
              <a:off x="1" y="-734800"/>
              <a:ext cx="9729787" cy="7592800"/>
              <a:chOff x="1" y="-734800"/>
              <a:chExt cx="9729787" cy="7592800"/>
            </a:xfrm>
          </p:grpSpPr>
          <p:sp>
            <p:nvSpPr>
              <p:cNvPr id="29" name="Content Placeholder 2"/>
              <p:cNvSpPr txBox="1">
                <a:spLocks/>
              </p:cNvSpPr>
              <p:nvPr/>
            </p:nvSpPr>
            <p:spPr>
              <a:xfrm>
                <a:off x="115782" y="1018095"/>
                <a:ext cx="9578829" cy="583990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09672" indent="-209672" algn="l" defTabSz="838688" rtl="0" eaLnBrk="1" latinLnBrk="0" hangingPunct="1">
                  <a:lnSpc>
                    <a:spcPct val="90000"/>
                  </a:lnSpc>
                  <a:spcBef>
                    <a:spcPts val="917"/>
                  </a:spcBef>
                  <a:buFont typeface="Arial" panose="020B0604020202020204" pitchFamily="34" charset="0"/>
                  <a:buChar char="•"/>
                  <a:defRPr sz="3669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29016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3302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048360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2935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467703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25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1887047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2568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306391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165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725735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165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145079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165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564423" indent="-209672" algn="l" defTabSz="838688" rtl="0" eaLnBrk="1" latinLnBrk="0" hangingPunct="1">
                  <a:lnSpc>
                    <a:spcPct val="90000"/>
                  </a:lnSpc>
                  <a:spcBef>
                    <a:spcPts val="459"/>
                  </a:spcBef>
                  <a:buFont typeface="Arial" panose="020B0604020202020204" pitchFamily="34" charset="0"/>
                  <a:buChar char="•"/>
                  <a:defRPr sz="1651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1082675" indent="-1082675">
                  <a:buFont typeface="Arial" panose="020B0604020202020204" pitchFamily="34" charset="0"/>
                  <a:buNone/>
                </a:pPr>
                <a:r>
                  <a:rPr lang="en-US" altLang="en-US" sz="3300" b="1" dirty="0">
                    <a:solidFill>
                      <a:srgbClr val="0070C0"/>
                    </a:solidFill>
                  </a:rPr>
                  <a:t>List</a:t>
                </a:r>
                <a:r>
                  <a:rPr lang="en-US" altLang="en-US" sz="3300" dirty="0">
                    <a:solidFill>
                      <a:srgbClr val="0070C0"/>
                    </a:solidFill>
                  </a:rPr>
                  <a:t>:	</a:t>
                </a:r>
                <a:r>
                  <a:rPr lang="en-US" altLang="en-US" sz="3300" b="1" dirty="0">
                    <a:solidFill>
                      <a:srgbClr val="0070C0"/>
                    </a:solidFill>
                  </a:rPr>
                  <a:t>A mutable ordered sequence </a:t>
                </a:r>
                <a:r>
                  <a:rPr lang="en-US" altLang="en-US" sz="3300" dirty="0">
                    <a:solidFill>
                      <a:srgbClr val="B2D4EC"/>
                    </a:solidFill>
                  </a:rPr>
                  <a:t>of thing</a:t>
                </a:r>
                <a:r>
                  <a:rPr lang="en-US" altLang="en-US" sz="3300" spc="-200" dirty="0">
                    <a:solidFill>
                      <a:srgbClr val="B2D4EC"/>
                    </a:solidFill>
                  </a:rPr>
                  <a:t>s</a:t>
                </a:r>
                <a:r>
                  <a:rPr lang="en-US" altLang="en-US" sz="3300" dirty="0">
                    <a:solidFill>
                      <a:srgbClr val="B2D4EC"/>
                    </a:solidFill>
                  </a:rPr>
                  <a:t>.</a:t>
                </a:r>
              </a:p>
              <a:p>
                <a:pPr marL="1082675" indent="-1082675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	</a:t>
                </a:r>
                <a:r>
                  <a:rPr lang="en-US" altLang="en-US" sz="3200" spc="-120" dirty="0">
                    <a:solidFill>
                      <a:prstClr val="white">
                        <a:lumMod val="75000"/>
                      </a:prstClr>
                    </a:solidFill>
                    <a:latin typeface="Lucida Console" panose="020B0609040504020204" pitchFamily="49" charset="0"/>
                  </a:rPr>
                  <a:t>&gt;&gt;&gt;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spc="-120" dirty="0">
                    <a:solidFill>
                      <a:srgbClr val="0070C0"/>
                    </a:solidFill>
                    <a:latin typeface="Lucida Console" panose="020B0609040504020204" pitchFamily="49" charset="0"/>
                  </a:rPr>
                  <a:t>L =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[</a:t>
                </a:r>
                <a:r>
                  <a:rPr lang="en-US" altLang="en-US" sz="3200" spc="-120" dirty="0">
                    <a:solidFill>
                      <a:srgbClr val="0070C0"/>
                    </a:solidFill>
                    <a:latin typeface="Lucida Console" panose="020B0609040504020204" pitchFamily="49" charset="0"/>
                  </a:rPr>
                  <a:t> 1, 2.0, 'three', [4], 5j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]</a:t>
                </a:r>
              </a:p>
              <a:p>
                <a:pPr marL="1082675" indent="-1082675">
                  <a:buFont typeface="Arial" panose="020B0604020202020204" pitchFamily="34" charset="0"/>
                  <a:buNone/>
                </a:pPr>
                <a:r>
                  <a:rPr lang="en-US" altLang="en-US" sz="3300" b="1" spc="-50" dirty="0">
                    <a:solidFill>
                      <a:srgbClr val="7030A0"/>
                    </a:solidFill>
                  </a:rPr>
                  <a:t>Tuple</a:t>
                </a:r>
                <a:r>
                  <a:rPr lang="en-US" altLang="en-US" sz="3300" dirty="0">
                    <a:solidFill>
                      <a:srgbClr val="7030A0"/>
                    </a:solidFill>
                  </a:rPr>
                  <a:t>:	</a:t>
                </a:r>
                <a:r>
                  <a:rPr lang="en-US" altLang="en-US" sz="3300" dirty="0">
                    <a:solidFill>
                      <a:srgbClr val="D4C0E2"/>
                    </a:solidFill>
                  </a:rPr>
                  <a:t>An</a:t>
                </a:r>
                <a:r>
                  <a:rPr lang="en-US" altLang="en-US" sz="3300" i="1" dirty="0">
                    <a:solidFill>
                      <a:srgbClr val="D4C0E2"/>
                    </a:solidFill>
                  </a:rPr>
                  <a:t> immutable </a:t>
                </a:r>
                <a:r>
                  <a:rPr lang="en-US" altLang="en-US" sz="3300" dirty="0">
                    <a:solidFill>
                      <a:srgbClr val="D4C0E2"/>
                    </a:solidFill>
                  </a:rPr>
                  <a:t>ordered sequence of thing</a:t>
                </a:r>
                <a:r>
                  <a:rPr lang="en-US" altLang="en-US" sz="3300" spc="-200" dirty="0">
                    <a:solidFill>
                      <a:srgbClr val="D4C0E2"/>
                    </a:solidFill>
                  </a:rPr>
                  <a:t>s</a:t>
                </a:r>
                <a:r>
                  <a:rPr lang="en-US" altLang="en-US" sz="3300" dirty="0">
                    <a:solidFill>
                      <a:srgbClr val="D4C0E2"/>
                    </a:solidFill>
                  </a:rPr>
                  <a:t>.</a:t>
                </a:r>
              </a:p>
              <a:p>
                <a:pPr marL="1082675" indent="-1082675">
                  <a:spcBef>
                    <a:spcPts val="0"/>
                  </a:spcBef>
                  <a:buFont typeface="Arial" panose="020B0604020202020204" pitchFamily="34" charset="0"/>
                  <a:buNone/>
                </a:pPr>
                <a:r>
                  <a:rPr lang="en-US" altLang="en-US" sz="3300" dirty="0">
                    <a:solidFill>
                      <a:srgbClr val="7030A0"/>
                    </a:solidFill>
                  </a:rPr>
                  <a:t>	</a:t>
                </a:r>
                <a:r>
                  <a:rPr lang="en-US" altLang="en-US" sz="3300" dirty="0">
                    <a:solidFill>
                      <a:srgbClr val="D4C0E2"/>
                    </a:solidFill>
                  </a:rPr>
                  <a:t>(Essentially, </a:t>
                </a:r>
                <a:r>
                  <a:rPr lang="en-US" altLang="en-US" sz="3300" b="1" dirty="0">
                    <a:solidFill>
                      <a:srgbClr val="7030A0"/>
                    </a:solidFill>
                  </a:rPr>
                  <a:t>a read-only list</a:t>
                </a:r>
                <a:r>
                  <a:rPr lang="en-US" altLang="en-US" sz="3300" dirty="0">
                    <a:solidFill>
                      <a:srgbClr val="D4C0E2"/>
                    </a:solidFill>
                  </a:rPr>
                  <a:t>.)</a:t>
                </a:r>
              </a:p>
              <a:p>
                <a:pPr marL="1082675" indent="-1082675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	</a:t>
                </a:r>
                <a:r>
                  <a:rPr lang="en-US" altLang="en-US" sz="3200" spc="-120" dirty="0">
                    <a:solidFill>
                      <a:prstClr val="white">
                        <a:lumMod val="75000"/>
                      </a:prstClr>
                    </a:solidFill>
                    <a:latin typeface="Lucida Console" panose="020B0609040504020204" pitchFamily="49" charset="0"/>
                  </a:rPr>
                  <a:t>&gt;&gt;&gt;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T =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(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1, 2.0, 'three', [4], 5j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)</a:t>
                </a:r>
              </a:p>
              <a:p>
                <a:pPr marL="1082675" indent="-1082675">
                  <a:buFont typeface="Arial" panose="020B0604020202020204" pitchFamily="34" charset="0"/>
                  <a:buNone/>
                </a:pPr>
                <a:r>
                  <a:rPr lang="en-US" altLang="en-US" sz="3300" b="1" spc="-100" dirty="0">
                    <a:solidFill>
                      <a:srgbClr val="FF0000"/>
                    </a:solidFill>
                  </a:rPr>
                  <a:t>String</a:t>
                </a:r>
                <a:r>
                  <a:rPr lang="en-US" altLang="en-US" sz="3300" dirty="0">
                    <a:solidFill>
                      <a:srgbClr val="FF0000"/>
                    </a:solidFill>
                  </a:rPr>
                  <a:t>:	</a:t>
                </a:r>
                <a:r>
                  <a:rPr lang="en-US" altLang="en-US" sz="3300" dirty="0">
                    <a:solidFill>
                      <a:srgbClr val="FFB2B2"/>
                    </a:solidFill>
                  </a:rPr>
                  <a:t>An immutable ordered sequence of </a:t>
                </a:r>
                <a:r>
                  <a:rPr lang="en-US" altLang="en-US" sz="3300" i="1" dirty="0">
                    <a:solidFill>
                      <a:srgbClr val="FFB2B2"/>
                    </a:solidFill>
                  </a:rPr>
                  <a:t>character</a:t>
                </a:r>
                <a:r>
                  <a:rPr lang="en-US" altLang="en-US" sz="3300" i="1" spc="-200" dirty="0">
                    <a:solidFill>
                      <a:srgbClr val="FFB2B2"/>
                    </a:solidFill>
                  </a:rPr>
                  <a:t>s</a:t>
                </a:r>
                <a:r>
                  <a:rPr lang="en-US" altLang="en-US" sz="3300" i="1" dirty="0">
                    <a:solidFill>
                      <a:srgbClr val="FFB2B2"/>
                    </a:solidFill>
                  </a:rPr>
                  <a:t>.</a:t>
                </a:r>
              </a:p>
              <a:p>
                <a:pPr marL="1082675" indent="-1082675">
                  <a:spcBef>
                    <a:spcPts val="0"/>
                  </a:spcBef>
                  <a:buFont typeface="Arial" panose="020B0604020202020204" pitchFamily="34" charset="0"/>
                  <a:buNone/>
                </a:pPr>
                <a:r>
                  <a:rPr lang="en-US" altLang="en-US" sz="3300" dirty="0">
                    <a:solidFill>
                      <a:srgbClr val="FFB2B2"/>
                    </a:solidFill>
                  </a:rPr>
                  <a:t>	(Essentially, </a:t>
                </a:r>
                <a:r>
                  <a:rPr lang="en-US" altLang="en-US" sz="3300" b="1" dirty="0">
                    <a:solidFill>
                      <a:srgbClr val="FF0000"/>
                    </a:solidFill>
                  </a:rPr>
                  <a:t>a tuple of characters</a:t>
                </a:r>
                <a:r>
                  <a:rPr lang="en-US" altLang="en-US" sz="3300" dirty="0">
                    <a:solidFill>
                      <a:srgbClr val="FFB2B2"/>
                    </a:solidFill>
                  </a:rPr>
                  <a:t>.)</a:t>
                </a:r>
              </a:p>
              <a:p>
                <a:pPr marL="1082675" indent="-1082675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	</a:t>
                </a:r>
                <a:r>
                  <a:rPr lang="en-US" altLang="en-US" sz="3200" spc="-120" dirty="0">
                    <a:solidFill>
                      <a:prstClr val="white">
                        <a:lumMod val="75000"/>
                      </a:prstClr>
                    </a:solidFill>
                    <a:latin typeface="Lucida Console" panose="020B0609040504020204" pitchFamily="49" charset="0"/>
                  </a:rPr>
                  <a:t>&gt;&gt;&gt;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spc="-120" dirty="0">
                    <a:solidFill>
                      <a:srgbClr val="FF0000"/>
                    </a:solidFill>
                    <a:latin typeface="Lucida Console" panose="020B0609040504020204" pitchFamily="49" charset="0"/>
                  </a:rPr>
                  <a:t>S =</a:t>
                </a:r>
                <a:r>
                  <a:rPr lang="en-US" altLang="en-US" sz="600" spc="-120" dirty="0">
                    <a:solidFill>
                      <a:srgbClr val="FF000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spc="-120" dirty="0">
                    <a:solidFill>
                      <a:srgbClr val="FF000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"</a:t>
                </a:r>
                <a:r>
                  <a:rPr lang="en-US" altLang="en-US" sz="28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spc="-120" dirty="0">
                    <a:solidFill>
                      <a:srgbClr val="FF0000"/>
                    </a:solidFill>
                    <a:latin typeface="Lucida Console" panose="020B0609040504020204" pitchFamily="49" charset="0"/>
                  </a:rPr>
                  <a:t>1, 2.0, 'three', [4], 5j</a:t>
                </a:r>
                <a:r>
                  <a:rPr lang="en-US" altLang="en-US" sz="2800" spc="-120" dirty="0">
                    <a:solidFill>
                      <a:srgbClr val="FF000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"</a:t>
                </a:r>
              </a:p>
              <a:p>
                <a:pPr marL="1082675" indent="-1082675">
                  <a:buFont typeface="Arial" panose="020B0604020202020204" pitchFamily="34" charset="0"/>
                  <a:buNone/>
                </a:pPr>
                <a:r>
                  <a:rPr lang="en-US" altLang="en-US" sz="3300" b="1" dirty="0">
                    <a:solidFill>
                      <a:srgbClr val="00B050"/>
                    </a:solidFill>
                  </a:rPr>
                  <a:t>Set</a:t>
                </a:r>
                <a:r>
                  <a:rPr lang="en-US" altLang="en-US" sz="3300" dirty="0">
                    <a:solidFill>
                      <a:srgbClr val="00B050"/>
                    </a:solidFill>
                  </a:rPr>
                  <a:t>:	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A 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m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ut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abl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e </a:t>
                </a:r>
                <a:r>
                  <a:rPr lang="en-US" altLang="en-US" sz="3300" i="1" spc="-160" dirty="0">
                    <a:solidFill>
                      <a:srgbClr val="B2E7CA"/>
                    </a:solidFill>
                  </a:rPr>
                  <a:t>uno</a:t>
                </a:r>
                <a:r>
                  <a:rPr lang="en-US" altLang="en-US" sz="3300" i="1" spc="-80" dirty="0">
                    <a:solidFill>
                      <a:srgbClr val="B2E7CA"/>
                    </a:solidFill>
                  </a:rPr>
                  <a:t>r</a:t>
                </a:r>
                <a:r>
                  <a:rPr lang="en-US" altLang="en-US" sz="3300" i="1" spc="-160" dirty="0">
                    <a:solidFill>
                      <a:srgbClr val="B2E7CA"/>
                    </a:solidFill>
                  </a:rPr>
                  <a:t>d</a:t>
                </a:r>
                <a:r>
                  <a:rPr lang="en-US" altLang="en-US" sz="3300" i="1" spc="-100" dirty="0">
                    <a:solidFill>
                      <a:srgbClr val="B2E7CA"/>
                    </a:solidFill>
                  </a:rPr>
                  <a:t>e</a:t>
                </a:r>
                <a:r>
                  <a:rPr lang="en-US" altLang="en-US" sz="3300" i="1" spc="-80" dirty="0">
                    <a:solidFill>
                      <a:srgbClr val="B2E7CA"/>
                    </a:solidFill>
                  </a:rPr>
                  <a:t>red </a:t>
                </a:r>
                <a:r>
                  <a:rPr lang="en-US" altLang="en-US" sz="3300" spc="-100" dirty="0">
                    <a:solidFill>
                      <a:srgbClr val="B2E7CA"/>
                    </a:solidFill>
                  </a:rPr>
                  <a:t>se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qu</a:t>
                </a:r>
                <a:r>
                  <a:rPr lang="en-US" altLang="en-US" sz="3300" spc="-100" dirty="0">
                    <a:solidFill>
                      <a:srgbClr val="B2E7CA"/>
                    </a:solidFill>
                  </a:rPr>
                  <a:t>e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n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ce </a:t>
                </a:r>
                <a:r>
                  <a:rPr lang="en-US" altLang="en-US" sz="3300" spc="-100" dirty="0">
                    <a:solidFill>
                      <a:srgbClr val="B2E7CA"/>
                    </a:solidFill>
                  </a:rPr>
                  <a:t>o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f i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mm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ut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abl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e t</a:t>
                </a:r>
                <a:r>
                  <a:rPr lang="en-US" altLang="en-US" sz="3300" spc="-100" dirty="0">
                    <a:solidFill>
                      <a:srgbClr val="B2E7CA"/>
                    </a:solidFill>
                  </a:rPr>
                  <a:t>hi</a:t>
                </a:r>
                <a:r>
                  <a:rPr lang="en-US" altLang="en-US" sz="3300" spc="-160" dirty="0">
                    <a:solidFill>
                      <a:srgbClr val="B2E7CA"/>
                    </a:solidFill>
                  </a:rPr>
                  <a:t>n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g</a:t>
                </a:r>
                <a:r>
                  <a:rPr lang="en-US" altLang="en-US" sz="3300" spc="-200" dirty="0">
                    <a:solidFill>
                      <a:srgbClr val="B2E7CA"/>
                    </a:solidFill>
                  </a:rPr>
                  <a:t>s</a:t>
                </a:r>
                <a:r>
                  <a:rPr lang="en-US" altLang="en-US" sz="3300" spc="-80" dirty="0">
                    <a:solidFill>
                      <a:srgbClr val="B2E7CA"/>
                    </a:solidFill>
                  </a:rPr>
                  <a:t>.</a:t>
                </a:r>
              </a:p>
              <a:p>
                <a:pPr marL="1082675" indent="-1082675">
                  <a:spcBef>
                    <a:spcPts val="0"/>
                  </a:spcBef>
                  <a:buFont typeface="Arial" panose="020B0604020202020204" pitchFamily="34" charset="0"/>
                  <a:buNone/>
                </a:pPr>
                <a:r>
                  <a:rPr lang="en-US" altLang="en-US" sz="3300" spc="-80" dirty="0">
                    <a:solidFill>
                      <a:srgbClr val="00B050"/>
                    </a:solidFill>
                  </a:rPr>
                  <a:t>	</a:t>
                </a:r>
                <a:r>
                  <a:rPr lang="en-US" altLang="en-US" sz="3300" dirty="0">
                    <a:solidFill>
                      <a:srgbClr val="B2E7CA"/>
                    </a:solidFill>
                  </a:rPr>
                  <a:t>(Essentially,</a:t>
                </a:r>
                <a:r>
                  <a:rPr lang="en-US" altLang="en-US" sz="3300" dirty="0">
                    <a:solidFill>
                      <a:srgbClr val="00B050"/>
                    </a:solidFill>
                  </a:rPr>
                  <a:t> </a:t>
                </a:r>
                <a:r>
                  <a:rPr lang="en-US" altLang="en-US" sz="3300" b="1" dirty="0">
                    <a:solidFill>
                      <a:srgbClr val="00B050"/>
                    </a:solidFill>
                  </a:rPr>
                  <a:t>an unordered list</a:t>
                </a:r>
                <a:r>
                  <a:rPr lang="en-US" altLang="en-US" sz="3300" dirty="0">
                    <a:solidFill>
                      <a:srgbClr val="B2E7CA"/>
                    </a:solidFill>
                  </a:rPr>
                  <a:t>. That is: a bag)</a:t>
                </a:r>
                <a:endParaRPr lang="en-US" altLang="en-US" sz="3600" dirty="0">
                  <a:solidFill>
                    <a:srgbClr val="B2E7CA"/>
                  </a:solidFill>
                </a:endParaRPr>
              </a:p>
              <a:p>
                <a:pPr marL="1082675" indent="-1082675">
                  <a:spcBef>
                    <a:spcPts val="600"/>
                  </a:spcBef>
                  <a:buFont typeface="Arial" panose="020B0604020202020204" pitchFamily="34" charset="0"/>
                  <a:buNone/>
                </a:pP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	</a:t>
                </a:r>
                <a:r>
                  <a:rPr lang="en-US" altLang="en-US" sz="3200" spc="-120" dirty="0">
                    <a:solidFill>
                      <a:prstClr val="white">
                        <a:lumMod val="75000"/>
                      </a:prstClr>
                    </a:solidFill>
                    <a:latin typeface="Lucida Console" panose="020B0609040504020204" pitchFamily="49" charset="0"/>
                  </a:rPr>
                  <a:t>&gt;&gt;&gt;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spc="-120" dirty="0">
                    <a:solidFill>
                      <a:srgbClr val="00B050"/>
                    </a:solidFill>
                    <a:latin typeface="Lucida Console" panose="020B0609040504020204" pitchFamily="49" charset="0"/>
                  </a:rPr>
                  <a:t>s =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{</a:t>
                </a:r>
                <a:r>
                  <a:rPr lang="en-US" altLang="en-US" sz="3200" spc="-120" dirty="0">
                    <a:solidFill>
                      <a:srgbClr val="00B050"/>
                    </a:solidFill>
                    <a:latin typeface="Lucida Console" panose="020B0609040504020204" pitchFamily="49" charset="0"/>
                  </a:rPr>
                  <a:t> 1, 2.0, 'three', [4], 5j</a:t>
                </a:r>
                <a:r>
                  <a:rPr lang="en-US" altLang="en-US" sz="3200" spc="-120" dirty="0">
                    <a:solidFill>
                      <a:srgbClr val="7030A0"/>
                    </a:solidFill>
                    <a:latin typeface="Lucida Console" panose="020B0609040504020204" pitchFamily="49" charset="0"/>
                  </a:rPr>
                  <a:t> </a:t>
                </a:r>
                <a:r>
                  <a:rPr lang="en-US" altLang="en-US" sz="3200" b="1" spc="-120" dirty="0">
                    <a:solidFill>
                      <a:prstClr val="black"/>
                    </a:solidFill>
                    <a:latin typeface="Lucida Console" panose="020B0609040504020204" pitchFamily="49" charset="0"/>
                  </a:rPr>
                  <a:t>}</a:t>
                </a:r>
              </a:p>
              <a:p>
                <a:pPr marL="1311275" indent="-1311275">
                  <a:buFont typeface="Arial" panose="020B0604020202020204" pitchFamily="34" charset="0"/>
                  <a:buNone/>
                </a:pPr>
                <a:endParaRPr lang="en-US" altLang="en-US" sz="1100" dirty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" name="Title 1"/>
              <p:cNvSpPr txBox="1">
                <a:spLocks/>
              </p:cNvSpPr>
              <p:nvPr/>
            </p:nvSpPr>
            <p:spPr>
              <a:xfrm>
                <a:off x="1" y="1"/>
                <a:ext cx="9729787" cy="1161142"/>
              </a:xfrm>
              <a:prstGeom prst="rect">
                <a:avLst/>
              </a:prstGeom>
            </p:spPr>
            <p:txBody>
              <a:bodyPr vert="horz" lIns="91440" tIns="45720" rIns="91440" bIns="45720" rtlCol="0" anchor="ctr">
                <a:normAutofit/>
              </a:bodyPr>
              <a:lstStyle>
                <a:lvl1pPr algn="ctr" defTabSz="838688" rtl="0" eaLnBrk="1" latinLnBrk="0" hangingPunct="1">
                  <a:lnSpc>
                    <a:spcPct val="90000"/>
                  </a:lnSpc>
                  <a:spcBef>
                    <a:spcPct val="0"/>
                  </a:spcBef>
                  <a:buNone/>
                  <a:defRPr sz="4036" kern="1200">
                    <a:solidFill>
                      <a:srgbClr val="002060"/>
                    </a:solidFill>
                    <a:latin typeface="Elephant" panose="02020904090505020303" pitchFamily="18" charset="0"/>
                    <a:ea typeface="+mj-ea"/>
                    <a:cs typeface="+mj-cs"/>
                  </a:defRPr>
                </a:lvl1pPr>
              </a:lstStyle>
              <a:p>
                <a:r>
                  <a:rPr lang="en-US" altLang="en-US" sz="4400">
                    <a:solidFill>
                      <a:srgbClr val="0070C0"/>
                    </a:solidFill>
                  </a:rPr>
                  <a:t>List, String, Tuple, Set</a:t>
                </a:r>
                <a:endParaRPr lang="en-US" altLang="en-US" sz="4400" dirty="0">
                  <a:solidFill>
                    <a:srgbClr val="0070C0"/>
                  </a:solidFill>
                </a:endParaRPr>
              </a:p>
            </p:txBody>
          </p:sp>
          <p:sp>
            <p:nvSpPr>
              <p:cNvPr id="31" name="Rectangle 30"/>
              <p:cNvSpPr/>
              <p:nvPr/>
            </p:nvSpPr>
            <p:spPr>
              <a:xfrm>
                <a:off x="1165860" y="3086100"/>
                <a:ext cx="8458200" cy="605790"/>
              </a:xfrm>
              <a:prstGeom prst="rect">
                <a:avLst/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2" name="Rectangle 31"/>
              <p:cNvSpPr/>
              <p:nvPr/>
            </p:nvSpPr>
            <p:spPr>
              <a:xfrm>
                <a:off x="1165860" y="4640580"/>
                <a:ext cx="8458200" cy="605790"/>
              </a:xfrm>
              <a:prstGeom prst="rect">
                <a:avLst/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3" name="Rectangle 32"/>
              <p:cNvSpPr/>
              <p:nvPr/>
            </p:nvSpPr>
            <p:spPr>
              <a:xfrm>
                <a:off x="1165860" y="6126480"/>
                <a:ext cx="8458200" cy="605790"/>
              </a:xfrm>
              <a:prstGeom prst="rect">
                <a:avLst/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1165860" y="1543050"/>
                <a:ext cx="8458200" cy="605790"/>
              </a:xfrm>
              <a:prstGeom prst="rect">
                <a:avLst/>
              </a:prstGeom>
              <a:solidFill>
                <a:srgbClr val="FFFFFF">
                  <a:alpha val="69804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35" name="Trapezoid 34"/>
              <p:cNvSpPr/>
              <p:nvPr/>
            </p:nvSpPr>
            <p:spPr bwMode="auto">
              <a:xfrm rot="2700000" flipH="1">
                <a:off x="7351365" y="435836"/>
                <a:ext cx="3125129" cy="783857"/>
              </a:xfrm>
              <a:prstGeom prst="trapezoid">
                <a:avLst>
                  <a:gd name="adj" fmla="val 100893"/>
                </a:avLst>
              </a:prstGeom>
              <a:solidFill>
                <a:srgbClr val="FFFF00"/>
              </a:solidFill>
              <a:ln w="9525" cap="flat" cmpd="sng" algn="ctr">
                <a:solidFill>
                  <a:srgbClr val="C00000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square" lIns="91440" tIns="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algn="ctr" fontAlgn="base">
                  <a:lnSpc>
                    <a:spcPct val="70000"/>
                  </a:lnSpc>
                  <a:spcBef>
                    <a:spcPts val="600"/>
                  </a:spcBef>
                  <a:spcAft>
                    <a:spcPct val="0"/>
                  </a:spcAft>
                </a:pPr>
                <a:r>
                  <a:rPr kumimoji="1" lang="en-US" sz="2800" dirty="0">
                    <a:solidFill>
                      <a:prstClr val="black"/>
                    </a:solidFill>
                    <a:ea typeface="新細明體" charset="-120"/>
                  </a:rPr>
                  <a:t>Recall</a:t>
                </a:r>
                <a:br>
                  <a:rPr kumimoji="1" lang="en-US" sz="2800" dirty="0">
                    <a:solidFill>
                      <a:prstClr val="black"/>
                    </a:solidFill>
                    <a:ea typeface="新細明體" charset="-120"/>
                  </a:rPr>
                </a:br>
                <a:r>
                  <a:rPr kumimoji="1" lang="en-US" sz="2800" dirty="0">
                    <a:solidFill>
                      <a:prstClr val="black"/>
                    </a:solidFill>
                    <a:ea typeface="新細明體" charset="-120"/>
                  </a:rPr>
                  <a:t>this slide?</a:t>
                </a:r>
                <a:endParaRPr kumimoji="1" lang="en-US" sz="300" spc="-200" dirty="0">
                  <a:solidFill>
                    <a:prstClr val="black"/>
                  </a:solidFill>
                  <a:ea typeface="新細明體" charset="-120"/>
                </a:endParaRPr>
              </a:p>
            </p:txBody>
          </p:sp>
        </p:grpSp>
      </p:grpSp>
      <p:sp>
        <p:nvSpPr>
          <p:cNvPr id="5" name="Oval 4"/>
          <p:cNvSpPr/>
          <p:nvPr/>
        </p:nvSpPr>
        <p:spPr>
          <a:xfrm>
            <a:off x="3114675" y="5495925"/>
            <a:ext cx="3533775" cy="800100"/>
          </a:xfrm>
          <a:prstGeom prst="ellipse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3915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" presetClass="exit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5" grpId="0" animBg="1"/>
      <p:bldP spid="5" grpId="1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292894" y="1524000"/>
            <a:ext cx="9144000" cy="5334000"/>
          </a:xfrm>
        </p:spPr>
        <p:txBody>
          <a:bodyPr>
            <a:noAutofit/>
          </a:bodyPr>
          <a:lstStyle/>
          <a:p>
            <a:r>
              <a:rPr lang="en-US" altLang="en-US" sz="3200" dirty="0"/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latin typeface="Lucida Sans Typewriter" panose="020B0509030504030204" pitchFamily="49" charset="0"/>
              </a:rPr>
              <a:t>]);</a:t>
            </a:r>
            <a:endParaRPr lang="en-US" altLang="en-US" dirty="0"/>
          </a:p>
          <a:p>
            <a:pPr marL="574675" lvl="1" indent="-287338"/>
            <a:r>
              <a:rPr lang="en-US" altLang="en-US" dirty="0"/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latin typeface="Lucida Sans Typewriter" panose="020B0509030504030204" pitchFamily="49" charset="0"/>
              </a:rPr>
              <a:t>-&gt;v);</a:t>
            </a:r>
          </a:p>
          <a:p>
            <a:pPr marL="1027113" lvl="2" indent="-338138"/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</a:rPr>
              <a:t>Even if the underlying object is unordered (so its elements can visit in </a:t>
            </a:r>
            <a:r>
              <a:rPr lang="en-US" altLang="en-US" sz="2800" i="1" dirty="0">
                <a:solidFill>
                  <a:schemeClr val="bg1">
                    <a:lumMod val="85000"/>
                  </a:schemeClr>
                </a:solidFill>
              </a:rPr>
              <a:t>any order</a:t>
            </a: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</a:rPr>
              <a:t>) yet the above order is certainly one possibility that is allowed by “any order”.</a:t>
            </a:r>
          </a:p>
          <a:p>
            <a:r>
              <a:rPr lang="en-US" altLang="en-US" sz="3200" dirty="0">
                <a:solidFill>
                  <a:srgbClr val="FF0000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2"/>
            <a:r>
              <a:rPr lang="en-US" altLang="en-US" sz="2800" dirty="0">
                <a:solidFill>
                  <a:srgbClr val="FF0000"/>
                </a:solidFill>
              </a:rPr>
              <a:t>This exactly matches the meaning of the math operation: </a:t>
            </a:r>
            <a:r>
              <a:rPr lang="en-US" altLang="en-US" sz="2800" dirty="0">
                <a:solidFill>
                  <a:srgbClr val="FF0000"/>
                </a:solidFill>
                <a:sym typeface="Symbol" panose="05050102010706020507" pitchFamily="18" charset="2"/>
              </a:rPr>
              <a:t></a:t>
            </a:r>
            <a:r>
              <a:rPr lang="en-US" altLang="en-US" sz="2800" i="1" dirty="0">
                <a:solidFill>
                  <a:srgbClr val="FF0000"/>
                </a:solidFill>
                <a:sym typeface="Symbol" panose="05050102010706020507" pitchFamily="18" charset="2"/>
              </a:rPr>
              <a:t>E</a:t>
            </a:r>
            <a:r>
              <a:rPr lang="en-US" altLang="en-US" sz="2800" dirty="0">
                <a:solidFill>
                  <a:srgbClr val="FF0000"/>
                </a:solidFill>
                <a:sym typeface="Symbol" panose="05050102010706020507" pitchFamily="18" charset="2"/>
              </a:rPr>
              <a:t></a:t>
            </a:r>
            <a:r>
              <a:rPr lang="en-US" altLang="en-US" sz="2800" i="1" dirty="0">
                <a:solidFill>
                  <a:srgbClr val="FF0000"/>
                </a:solidFill>
                <a:sym typeface="Symbol" panose="05050102010706020507" pitchFamily="18" charset="2"/>
              </a:rPr>
              <a:t>S</a:t>
            </a:r>
            <a:r>
              <a:rPr lang="en-US" altLang="en-US" sz="2800" dirty="0">
                <a:solidFill>
                  <a:srgbClr val="FF0000"/>
                </a:solidFill>
              </a:rPr>
              <a:t> (for all elements, </a:t>
            </a:r>
            <a:r>
              <a:rPr lang="en-US" altLang="en-US" sz="2800" i="1" dirty="0">
                <a:solidFill>
                  <a:srgbClr val="FF0000"/>
                </a:solidFill>
              </a:rPr>
              <a:t>E</a:t>
            </a:r>
            <a:r>
              <a:rPr lang="en-US" altLang="en-US" sz="2800" dirty="0">
                <a:solidFill>
                  <a:srgbClr val="FF0000"/>
                </a:solidFill>
              </a:rPr>
              <a:t>, of set, </a:t>
            </a:r>
            <a:r>
              <a:rPr lang="en-US" altLang="en-US" sz="2800" i="1" dirty="0">
                <a:solidFill>
                  <a:srgbClr val="FF0000"/>
                </a:solidFill>
              </a:rPr>
              <a:t>S</a:t>
            </a:r>
            <a:r>
              <a:rPr lang="en-US" altLang="en-US" sz="2800" dirty="0">
                <a:solidFill>
                  <a:srgbClr val="FF0000"/>
                </a:solidFill>
              </a:rPr>
              <a:t>).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  <p:sp>
        <p:nvSpPr>
          <p:cNvPr id="2" name="Rectangle 1"/>
          <p:cNvSpPr/>
          <p:nvPr/>
        </p:nvSpPr>
        <p:spPr>
          <a:xfrm>
            <a:off x="385011" y="4479245"/>
            <a:ext cx="5730903" cy="584775"/>
          </a:xfrm>
          <a:prstGeom prst="rect">
            <a:avLst/>
          </a:prstGeom>
        </p:spPr>
        <p:txBody>
          <a:bodyPr wrap="square" lIns="0" rIns="0">
            <a:sp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altLang="en-US" sz="3200" dirty="0">
                <a:solidFill>
                  <a:srgbClr val="FF0000"/>
                </a:solidFill>
              </a:rPr>
              <a:t>Since Python has unordered sets, </a:t>
            </a:r>
            <a:endParaRPr lang="en-US" sz="32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213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" presetClass="exit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/>
          <p:cNvSpPr txBox="1">
            <a:spLocks/>
          </p:cNvSpPr>
          <p:nvPr/>
        </p:nvSpPr>
        <p:spPr>
          <a:xfrm>
            <a:off x="292894" y="4526312"/>
            <a:ext cx="9144000" cy="31698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srgbClr val="FF0000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)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292894" y="1524000"/>
            <a:ext cx="9144000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prstClr val="black"/>
                </a:solidFill>
              </a:rPr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]);</a:t>
            </a:r>
            <a:endParaRPr lang="en-US" altLang="en-US" dirty="0">
              <a:solidFill>
                <a:prstClr val="black"/>
              </a:solidFill>
            </a:endParaRP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-&gt;v);</a:t>
            </a:r>
          </a:p>
          <a:p>
            <a:r>
              <a:rPr lang="en-US" altLang="en-US" sz="3200" dirty="0">
                <a:solidFill>
                  <a:srgbClr val="FF0000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)</a:t>
            </a:r>
          </a:p>
          <a:p>
            <a:r>
              <a:rPr lang="en-US" altLang="en-US" sz="3200" dirty="0">
                <a:solidFill>
                  <a:srgbClr val="FF0000"/>
                </a:solidFill>
              </a:rPr>
              <a:t>And since Python has this traversal method, why not use it for everything (while also enforcing order)?</a:t>
            </a:r>
            <a:endParaRPr lang="en-US" altLang="en-US" sz="3600" dirty="0">
              <a:solidFill>
                <a:srgbClr val="FF0000"/>
              </a:solidFill>
            </a:endParaRP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MyList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339087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57938E-6 -2.22222E-6 L -0.00016 -0.1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" y="-875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92894" y="1524000"/>
            <a:ext cx="9144000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prstClr val="black"/>
                </a:solidFill>
              </a:rPr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]);</a:t>
            </a:r>
            <a:endParaRPr lang="en-US" altLang="en-US" dirty="0">
              <a:solidFill>
                <a:prstClr val="black"/>
              </a:solidFill>
            </a:endParaRP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-&gt;v);</a:t>
            </a:r>
          </a:p>
          <a:p>
            <a:r>
              <a:rPr lang="en-US" altLang="en-US" sz="3200" dirty="0">
                <a:solidFill>
                  <a:prstClr val="black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r>
              <a:rPr lang="en-US" altLang="en-US" sz="3200" dirty="0">
                <a:solidFill>
                  <a:prstClr val="white"/>
                </a:solidFill>
              </a:rPr>
              <a:t>And since Python has this traversal method, why not use it for everything (while also enforcing order)?</a:t>
            </a:r>
            <a:endParaRPr lang="en-US" altLang="en-US" sz="3600" dirty="0">
              <a:solidFill>
                <a:prstClr val="white"/>
              </a:solidFill>
            </a:endParaRP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MyList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3621123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92894" y="1524000"/>
            <a:ext cx="9144000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prstClr val="black"/>
                </a:solidFill>
              </a:rPr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]);</a:t>
            </a:r>
            <a:endParaRPr lang="en-US" altLang="en-US" dirty="0">
              <a:solidFill>
                <a:prstClr val="black"/>
              </a:solidFill>
            </a:endParaRP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-&gt;v);</a:t>
            </a:r>
          </a:p>
          <a:p>
            <a:r>
              <a:rPr lang="en-US" altLang="en-US" sz="3200" dirty="0">
                <a:solidFill>
                  <a:prstClr val="black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r>
              <a:rPr lang="en-US" altLang="en-US" sz="2400" dirty="0">
                <a:solidFill>
                  <a:prstClr val="white"/>
                </a:solidFill>
              </a:rPr>
              <a:t>And since Python has this traversal method, why not use it for everything (while also enforcing order)?</a:t>
            </a:r>
            <a:endParaRPr lang="en-US" altLang="en-US" dirty="0">
              <a:solidFill>
                <a:prstClr val="white"/>
              </a:solidFill>
            </a:endParaRP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MyList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78959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92894" y="1524000"/>
            <a:ext cx="9144000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prstClr val="black"/>
                </a:solidFill>
              </a:rPr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]);</a:t>
            </a:r>
            <a:endParaRPr lang="en-US" altLang="en-US" dirty="0">
              <a:solidFill>
                <a:prstClr val="black"/>
              </a:solidFill>
            </a:endParaRP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-&gt;v);</a:t>
            </a:r>
          </a:p>
          <a:p>
            <a:r>
              <a:rPr lang="en-US" altLang="en-US" sz="3200" dirty="0">
                <a:solidFill>
                  <a:prstClr val="black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r>
              <a:rPr lang="en-US" altLang="en-US" sz="2400" dirty="0">
                <a:solidFill>
                  <a:prstClr val="white"/>
                </a:solidFill>
              </a:rPr>
              <a:t> (while also enforcing order)?</a:t>
            </a:r>
            <a:endParaRPr lang="en-US" altLang="en-US" dirty="0">
              <a:solidFill>
                <a:prstClr val="white"/>
              </a:solidFill>
            </a:endParaRP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MyList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sz="3200" dirty="0">
              <a:solidFill>
                <a:srgbClr val="FF00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27372443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"/>
    </mc:Choice>
    <mc:Fallback xmlns="">
      <p:transition spd="slow" advTm="200"/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92894" y="1524000"/>
            <a:ext cx="9144000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sz="3200" dirty="0">
                <a:solidFill>
                  <a:prstClr val="black"/>
                </a:solidFill>
              </a:rPr>
              <a:t>Since C’s data types are all ordered, it makes sense that C’s traversal method is ordered:</a:t>
            </a: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&lt;10;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++)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d",A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[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]);</a:t>
            </a:r>
            <a:endParaRPr lang="en-US" altLang="en-US" dirty="0">
              <a:solidFill>
                <a:prstClr val="black"/>
              </a:solidFill>
            </a:endParaRPr>
          </a:p>
          <a:p>
            <a:pPr marL="574675" lvl="1" indent="-287338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(p=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head;p;p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=p-&gt;next)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printf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("%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d",p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-&gt;v);</a:t>
            </a:r>
          </a:p>
          <a:p>
            <a:r>
              <a:rPr lang="en-US" altLang="en-US" sz="3200" dirty="0">
                <a:solidFill>
                  <a:prstClr val="black"/>
                </a:solidFill>
              </a:rPr>
              <a:t>Since Python has unordered sets, it makes sense to have a traversal method that doesn’t impose order: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MySet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  <a:endParaRPr lang="en-US" altLang="en-US" dirty="0">
              <a:solidFill>
                <a:prstClr val="white"/>
              </a:solidFill>
            </a:endParaRP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MyList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r>
              <a:rPr lang="en-US" altLang="en-US" dirty="0">
                <a:solidFill>
                  <a:prstClr val="black"/>
                </a:solidFill>
              </a:rPr>
              <a:t> 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dirty="0" err="1">
                <a:solidFill>
                  <a:prstClr val="black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US" altLang="en-US" dirty="0">
              <a:solidFill>
                <a:prstClr val="black"/>
              </a:solidFill>
              <a:latin typeface="Lucida Sans Typewriter" panose="020B0509030504030204" pitchFamily="49" charset="0"/>
            </a:endParaRPr>
          </a:p>
          <a:p>
            <a:r>
              <a:rPr lang="en-US" altLang="en-US" sz="3200" dirty="0">
                <a:solidFill>
                  <a:srgbClr val="FF0000"/>
                </a:solidFill>
              </a:rPr>
              <a:t>Compared to C, Python is cleaner &amp; has more power.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Iterating Over a Set of</a:t>
            </a:r>
            <a:r>
              <a:rPr lang="en-US" altLang="en-US" sz="3200" dirty="0">
                <a:solidFill>
                  <a:srgbClr val="0070C0"/>
                </a:solidFill>
              </a:rPr>
              <a:t>  </a:t>
            </a:r>
            <a:r>
              <a:rPr lang="en-US" altLang="en-US" sz="4400" dirty="0">
                <a:solidFill>
                  <a:srgbClr val="0070C0"/>
                </a:solidFill>
              </a:rPr>
              <a:t>Elements</a:t>
            </a:r>
          </a:p>
        </p:txBody>
      </p:sp>
    </p:spTree>
    <p:extLst>
      <p:ext uri="{BB962C8B-B14F-4D97-AF65-F5344CB8AC3E}">
        <p14:creationId xmlns:p14="http://schemas.microsoft.com/office/powerpoint/2010/main" val="404327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"/>
          <p:cNvSpPr txBox="1">
            <a:spLocks/>
          </p:cNvSpPr>
          <p:nvPr/>
        </p:nvSpPr>
        <p:spPr>
          <a:xfrm>
            <a:off x="292893" y="1524000"/>
            <a:ext cx="9346865" cy="533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2400"/>
              </a:spcBef>
              <a:buNone/>
            </a:pPr>
            <a:r>
              <a:rPr lang="en-US" dirty="0">
                <a:solidFill>
                  <a:srgbClr val="00B050"/>
                </a:solidFill>
                <a:latin typeface="Elephant" panose="02020904090505020303" pitchFamily="18" charset="0"/>
              </a:rPr>
              <a:t>Iteration</a:t>
            </a:r>
            <a:r>
              <a:rPr lang="en-US" dirty="0"/>
              <a:t>: The process or mechanism of iterating / visiting / traversing all elements in an object. </a:t>
            </a:r>
          </a:p>
          <a:p>
            <a:pPr marL="0" indent="0">
              <a:lnSpc>
                <a:spcPct val="100000"/>
              </a:lnSpc>
              <a:spcBef>
                <a:spcPts val="2400"/>
              </a:spcBef>
              <a:buNone/>
            </a:pPr>
            <a:r>
              <a:rPr lang="en-US" dirty="0">
                <a:solidFill>
                  <a:srgbClr val="ED7D31"/>
                </a:solidFill>
                <a:latin typeface="Elephant" panose="02020904090505020303" pitchFamily="18" charset="0"/>
              </a:rPr>
              <a:t>Iterable</a:t>
            </a:r>
            <a:r>
              <a:rPr lang="en-US" dirty="0"/>
              <a:t>: </a:t>
            </a:r>
            <a:r>
              <a:rPr lang="en-US" spc="-70" dirty="0"/>
              <a:t>Any obj</a:t>
            </a:r>
            <a:r>
              <a:rPr lang="en-US" dirty="0"/>
              <a:t>ect t</a:t>
            </a:r>
            <a:r>
              <a:rPr lang="en-US" spc="-60" dirty="0"/>
              <a:t>h</a:t>
            </a:r>
            <a:r>
              <a:rPr lang="en-US" dirty="0"/>
              <a:t>at's </a:t>
            </a:r>
            <a:r>
              <a:rPr lang="en-US" spc="-60" dirty="0">
                <a:solidFill>
                  <a:srgbClr val="ED7D31"/>
                </a:solidFill>
              </a:rPr>
              <a:t>abl</a:t>
            </a:r>
            <a:r>
              <a:rPr lang="en-US" dirty="0">
                <a:solidFill>
                  <a:srgbClr val="ED7D31"/>
                </a:solidFill>
              </a:rPr>
              <a:t>e</a:t>
            </a:r>
            <a:r>
              <a:rPr lang="en-US" dirty="0"/>
              <a:t> to be </a:t>
            </a:r>
            <a:r>
              <a:rPr lang="en-US" dirty="0">
                <a:solidFill>
                  <a:srgbClr val="ED7D31"/>
                </a:solidFill>
              </a:rPr>
              <a:t>iter</a:t>
            </a:r>
            <a:r>
              <a:rPr lang="en-US" dirty="0"/>
              <a:t>ated</a:t>
            </a:r>
            <a:r>
              <a:rPr lang="en-US" spc="-170" dirty="0"/>
              <a:t> (</a:t>
            </a:r>
            <a:r>
              <a:rPr lang="en-US" spc="-70" dirty="0" err="1"/>
              <a:t>eg</a:t>
            </a:r>
            <a:r>
              <a:rPr lang="en-US" spc="-70" dirty="0"/>
              <a:t>, in a for loo</a:t>
            </a:r>
            <a:r>
              <a:rPr lang="en-US" spc="-170" dirty="0"/>
              <a:t>p)</a:t>
            </a:r>
            <a:r>
              <a:rPr lang="en-US" spc="-70" dirty="0"/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b="1" dirty="0"/>
              <a:t>Numbers</a:t>
            </a:r>
            <a:r>
              <a:rPr lang="en-US" dirty="0"/>
              <a:t> </a:t>
            </a:r>
            <a:r>
              <a:rPr lang="en-US" u="sng" dirty="0"/>
              <a:t>are not </a:t>
            </a:r>
            <a:r>
              <a:rPr lang="en-US" u="sng" dirty="0" err="1"/>
              <a:t>iterables</a:t>
            </a:r>
            <a:r>
              <a:rPr lang="en-US" dirty="0"/>
              <a:t>, because t</a:t>
            </a:r>
            <a:r>
              <a:rPr lang="en-US" spc="-30" dirty="0"/>
              <a:t>hey only have one value</a:t>
            </a:r>
            <a:r>
              <a:rPr lang="en-US" dirty="0"/>
              <a:t>.</a:t>
            </a:r>
          </a:p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b="1" dirty="0"/>
              <a:t>Strings</a:t>
            </a:r>
            <a:r>
              <a:rPr lang="en-US" dirty="0"/>
              <a:t>, </a:t>
            </a:r>
            <a:r>
              <a:rPr lang="en-US" b="1" dirty="0"/>
              <a:t>lists</a:t>
            </a:r>
            <a:r>
              <a:rPr lang="en-US" dirty="0"/>
              <a:t>, </a:t>
            </a:r>
            <a:r>
              <a:rPr lang="en-US" b="1" dirty="0"/>
              <a:t>tuples</a:t>
            </a:r>
            <a:r>
              <a:rPr lang="en-US" dirty="0"/>
              <a:t>, </a:t>
            </a:r>
            <a:r>
              <a:rPr lang="en-US" b="1" dirty="0"/>
              <a:t>sets</a:t>
            </a:r>
            <a:r>
              <a:rPr lang="en-US" dirty="0"/>
              <a:t>, and </a:t>
            </a:r>
            <a:r>
              <a:rPr lang="en-US" b="1" dirty="0"/>
              <a:t>dictionaries</a:t>
            </a:r>
            <a:r>
              <a:rPr lang="en-US" dirty="0"/>
              <a:t> all </a:t>
            </a:r>
            <a:r>
              <a:rPr lang="en-US" u="sng" dirty="0"/>
              <a:t>are </a:t>
            </a:r>
            <a:r>
              <a:rPr lang="en-US" u="sng" dirty="0" err="1"/>
              <a:t>iterables</a:t>
            </a:r>
            <a:r>
              <a:rPr lang="en-US" dirty="0"/>
              <a:t>.</a:t>
            </a:r>
          </a:p>
          <a:p>
            <a:pPr lvl="1">
              <a:lnSpc>
                <a:spcPct val="100000"/>
              </a:lnSpc>
            </a:pPr>
            <a:r>
              <a:rPr lang="en-US" sz="2600" dirty="0"/>
              <a:t>Note: sets and dictionaries are unordered, so iteration order is </a:t>
            </a:r>
            <a:r>
              <a:rPr lang="en-US" sz="2600" spc="-30" dirty="0"/>
              <a:t>unp</a:t>
            </a:r>
            <a:r>
              <a:rPr lang="en-US" sz="2600" dirty="0"/>
              <a:t>redict</a:t>
            </a:r>
            <a:r>
              <a:rPr lang="en-US" sz="2600" spc="-30" dirty="0"/>
              <a:t>able (b</a:t>
            </a:r>
            <a:r>
              <a:rPr lang="en-US" sz="2600" dirty="0"/>
              <a:t>ut i</a:t>
            </a:r>
            <a:r>
              <a:rPr lang="en-US" sz="2600" spc="-30" dirty="0"/>
              <a:t>t'</a:t>
            </a:r>
            <a:r>
              <a:rPr lang="en-US" sz="2600" dirty="0"/>
              <a:t>s </a:t>
            </a:r>
            <a:r>
              <a:rPr lang="en-US" sz="2600" spc="-30" dirty="0"/>
              <a:t>OK</a:t>
            </a:r>
            <a:r>
              <a:rPr lang="en-US" sz="2600" dirty="0"/>
              <a:t>, if you </a:t>
            </a:r>
            <a:r>
              <a:rPr lang="en-US" sz="2600" spc="-30" dirty="0"/>
              <a:t>j</a:t>
            </a:r>
            <a:r>
              <a:rPr lang="en-US" sz="2600" dirty="0"/>
              <a:t>ust w</a:t>
            </a:r>
            <a:r>
              <a:rPr lang="en-US" sz="2600" spc="-30" dirty="0"/>
              <a:t>a</a:t>
            </a:r>
            <a:r>
              <a:rPr lang="en-US" sz="2600" dirty="0"/>
              <a:t>nt to visit all </a:t>
            </a:r>
            <a:r>
              <a:rPr lang="en-US" sz="2600" spc="-30" dirty="0"/>
              <a:t>eleme</a:t>
            </a:r>
            <a:r>
              <a:rPr lang="en-US" sz="2600" dirty="0"/>
              <a:t>nt</a:t>
            </a:r>
            <a:r>
              <a:rPr lang="en-US" sz="2600" spc="-30" dirty="0"/>
              <a:t>s)</a:t>
            </a:r>
            <a:r>
              <a:rPr lang="en-US" sz="2600" dirty="0"/>
              <a:t>.</a:t>
            </a:r>
          </a:p>
          <a:p>
            <a:pPr fontAlgn="base">
              <a:lnSpc>
                <a:spcPct val="100000"/>
              </a:lnSpc>
              <a:spcBef>
                <a:spcPts val="2400"/>
              </a:spcBef>
            </a:pPr>
            <a:r>
              <a:rPr lang="en-US" dirty="0">
                <a:solidFill>
                  <a:srgbClr val="0070C0"/>
                </a:solidFill>
                <a:latin typeface="Elephant" panose="02020904090505020303" pitchFamily="18" charset="0"/>
              </a:rPr>
              <a:t>Iterator</a:t>
            </a:r>
            <a:r>
              <a:rPr lang="en-US" dirty="0"/>
              <a:t>: Any object that maintains an internal state for remembering which iteration step will come next. </a:t>
            </a:r>
            <a:endParaRPr lang="en-US" i="1" dirty="0">
              <a:solidFill>
                <a:srgbClr val="FF0000"/>
              </a:solidFill>
            </a:endParaRPr>
          </a:p>
          <a:p>
            <a:pPr lvl="1" fontAlgn="base">
              <a:lnSpc>
                <a:spcPct val="100000"/>
              </a:lnSpc>
            </a:pPr>
            <a:r>
              <a:rPr lang="en-US" sz="2600" i="1" dirty="0">
                <a:solidFill>
                  <a:srgbClr val="FF0000"/>
                </a:solidFill>
              </a:rPr>
              <a:t>None of the datatypes that we've learned so far are iterators…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-1927"/>
            <a:ext cx="9729788" cy="144972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>
              <a:lnSpc>
                <a:spcPct val="95000"/>
              </a:lnSpc>
            </a:pPr>
            <a:r>
              <a:rPr lang="en-US" altLang="en-US" sz="4400" dirty="0">
                <a:solidFill>
                  <a:srgbClr val="0070C0"/>
                </a:solidFill>
              </a:rPr>
              <a:t>A Note on Traversing (</a:t>
            </a:r>
            <a:r>
              <a:rPr lang="zh-TW" altLang="en-US" sz="4000" b="1" dirty="0">
                <a:solidFill>
                  <a:srgbClr val="0070C0"/>
                </a:solidFill>
              </a:rPr>
              <a:t>遍歷</a:t>
            </a:r>
            <a:r>
              <a:rPr lang="en-US" altLang="en-US" sz="4400" dirty="0">
                <a:solidFill>
                  <a:srgbClr val="0070C0"/>
                </a:solidFill>
              </a:rPr>
              <a:t>) or </a:t>
            </a:r>
            <a:r>
              <a:rPr lang="en-US" altLang="en-US" sz="4400" dirty="0">
                <a:solidFill>
                  <a:srgbClr val="00B050"/>
                </a:solidFill>
              </a:rPr>
              <a:t>Iterating</a:t>
            </a:r>
            <a:r>
              <a:rPr lang="en-US" altLang="en-US" sz="4400" dirty="0">
                <a:solidFill>
                  <a:srgbClr val="0070C0"/>
                </a:solidFill>
              </a:rPr>
              <a:t> Over Various </a:t>
            </a:r>
            <a:r>
              <a:rPr lang="en-US" altLang="en-US" sz="4400" dirty="0" err="1">
                <a:solidFill>
                  <a:srgbClr val="ED7D31"/>
                </a:solidFill>
              </a:rPr>
              <a:t>Iterables</a:t>
            </a:r>
            <a:endParaRPr lang="en-US" altLang="en-US" sz="4400" dirty="0">
              <a:solidFill>
                <a:srgbClr val="ED7D3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87287" y="3172859"/>
            <a:ext cx="9419421" cy="1905918"/>
          </a:xfrm>
          <a:prstGeom prst="rect">
            <a:avLst/>
          </a:pr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129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292894" y="1188721"/>
            <a:ext cx="9144000" cy="4714875"/>
          </a:xfrm>
        </p:spPr>
        <p:txBody>
          <a:bodyPr>
            <a:normAutofit/>
          </a:bodyPr>
          <a:lstStyle/>
          <a:p>
            <a:r>
              <a:rPr lang="en-US" altLang="en-US" sz="3600" dirty="0"/>
              <a:t>In Python, </a:t>
            </a:r>
            <a:r>
              <a:rPr lang="en-US" altLang="en-US" sz="3600" i="1" dirty="0"/>
              <a:t>everything</a:t>
            </a:r>
            <a:r>
              <a:rPr lang="en-US" altLang="en-US" sz="3600" dirty="0"/>
              <a:t> is an object. </a:t>
            </a:r>
          </a:p>
          <a:p>
            <a:pPr lvl="1"/>
            <a:r>
              <a:rPr lang="en-US" altLang="en-US" sz="3600" dirty="0"/>
              <a:t>Including the space you wish to iterate over.</a:t>
            </a:r>
          </a:p>
          <a:p>
            <a:pPr>
              <a:spcBef>
                <a:spcPts val="2400"/>
              </a:spcBef>
            </a:pPr>
            <a:r>
              <a:rPr lang="en-US" altLang="en-US" sz="3600" dirty="0"/>
              <a:t>If, for example, you want to iterate over the numbers from 0 to 9…</a:t>
            </a:r>
          </a:p>
          <a:p>
            <a:pPr lvl="1"/>
            <a:r>
              <a:rPr lang="en-US" altLang="en-US" sz="3600" dirty="0"/>
              <a:t>Then that means iterating over all of the numbers </a:t>
            </a:r>
            <a:r>
              <a:rPr lang="en-US" altLang="en-US" sz="3600" i="1" dirty="0">
                <a:solidFill>
                  <a:srgbClr val="0070C0"/>
                </a:solidFill>
              </a:rPr>
              <a:t>in</a:t>
            </a:r>
            <a:r>
              <a:rPr lang="en-US" altLang="en-US" sz="3600" dirty="0"/>
              <a:t> that range. </a:t>
            </a:r>
          </a:p>
          <a:p>
            <a:pPr marL="397810" lvl="1" indent="0">
              <a:buNone/>
            </a:pPr>
            <a:r>
              <a:rPr lang="en-US" altLang="en-US" sz="4000" dirty="0">
                <a:latin typeface="Lucida Sans Typewriter" panose="020B0509030504030204" pitchFamily="49" charset="0"/>
              </a:rPr>
              <a:t>	</a:t>
            </a: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in range(10): print (</a:t>
            </a:r>
            <a:r>
              <a:rPr lang="en-US" alt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)</a:t>
            </a:r>
          </a:p>
          <a:p>
            <a:pPr lvl="1"/>
            <a:endParaRPr lang="en-US" altLang="en-US" sz="3654" dirty="0"/>
          </a:p>
          <a:p>
            <a:pPr marL="0" indent="0">
              <a:buNone/>
            </a:pPr>
            <a:endParaRPr lang="en-US" altLang="en-US" sz="2784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2784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729788" cy="1112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</a:t>
            </a:r>
            <a:r>
              <a:rPr lang="en-US" altLang="en-US" sz="4400" dirty="0">
                <a:solidFill>
                  <a:srgbClr val="0070C0"/>
                </a:solidFill>
              </a:rPr>
              <a:t> loops</a:t>
            </a:r>
          </a:p>
        </p:txBody>
      </p:sp>
    </p:spTree>
    <p:extLst>
      <p:ext uri="{BB962C8B-B14F-4D97-AF65-F5344CB8AC3E}">
        <p14:creationId xmlns:p14="http://schemas.microsoft.com/office/powerpoint/2010/main" val="280837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0" y="1188721"/>
            <a:ext cx="9436894" cy="792479"/>
          </a:xfrm>
        </p:spPr>
        <p:txBody>
          <a:bodyPr>
            <a:noAutofit/>
          </a:bodyPr>
          <a:lstStyle/>
          <a:p>
            <a:pPr marL="512763" indent="-222250">
              <a:spcAft>
                <a:spcPts val="1500"/>
              </a:spcAft>
            </a:pPr>
            <a:r>
              <a:rPr lang="en-US" altLang="en-US" sz="3600" dirty="0"/>
              <a:t>You can also loop through strings, lists, etc.: </a:t>
            </a:r>
            <a:br>
              <a:rPr lang="en-US" altLang="en-US" sz="2000" dirty="0"/>
            </a:br>
            <a:endParaRPr lang="en-US" altLang="en-US" sz="1600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lvl="1"/>
            <a:endParaRPr lang="en-US" altLang="en-US" sz="2000" dirty="0"/>
          </a:p>
          <a:p>
            <a:pPr marL="0" indent="0">
              <a:buNone/>
            </a:pPr>
            <a:endParaRPr lang="en-US" altLang="en-US" sz="1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1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2362200"/>
            <a:ext cx="9436894" cy="4512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S = "Python"</a:t>
            </a:r>
          </a:p>
          <a:p>
            <a:pPr marL="0" indent="0"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for letter in 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   print('Current letter :', letter)</a:t>
            </a:r>
          </a:p>
          <a:p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fruits = ['</a:t>
            </a:r>
            <a:r>
              <a:rPr lang="en-US" altLang="en-US" dirty="0" err="1">
                <a:solidFill>
                  <a:srgbClr val="00B0F0"/>
                </a:solidFill>
                <a:latin typeface="Lucida Sans Typewriter" panose="020B0509030504030204" pitchFamily="49" charset="0"/>
              </a:rPr>
              <a:t>banana','apple','mango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']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for fruit in fruits: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   print('Current fruit :', fruit)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print("Good bye!")</a:t>
            </a:r>
          </a:p>
          <a:p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lvl="1"/>
            <a:endParaRPr lang="en-US" altLang="en-US" sz="3600" dirty="0">
              <a:solidFill>
                <a:prstClr val="black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sz="2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2400" dirty="0">
              <a:solidFill>
                <a:prstClr val="black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1112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</a:t>
            </a:r>
            <a:r>
              <a:rPr lang="en-US" altLang="en-US" sz="4400" dirty="0">
                <a:solidFill>
                  <a:srgbClr val="0070C0"/>
                </a:solidFill>
              </a:rPr>
              <a:t> loops</a:t>
            </a:r>
          </a:p>
        </p:txBody>
      </p:sp>
    </p:spTree>
    <p:extLst>
      <p:ext uri="{BB962C8B-B14F-4D97-AF65-F5344CB8AC3E}">
        <p14:creationId xmlns:p14="http://schemas.microsoft.com/office/powerpoint/2010/main" val="625852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a=0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while a&lt;2: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#No body is here, so 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we still need it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  print(a)</a:t>
            </a:r>
            <a:r>
              <a:rPr lang="en-US" altLang="en-US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12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</a:t>
            </a:r>
            <a:r>
              <a:rPr lang="en-US" altLang="en-US" sz="20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</a:t>
            </a:r>
            <a:r>
              <a:rPr lang="en-US" altLang="en-US" spc="-11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av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bod</a:t>
            </a:r>
            <a:r>
              <a:rPr lang="en-US" altLang="en-US" spc="-12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y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,</a:t>
            </a:r>
            <a:r>
              <a:rPr lang="en-US" altLang="en-US" sz="2400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but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is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t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he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re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mor</a:t>
            </a:r>
            <a:r>
              <a:rPr lang="en-US" altLang="en-US" spc="-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  <a:endParaRPr lang="en-US" altLang="en-US" spc="-50" dirty="0">
              <a:solidFill>
                <a:srgbClr val="FFFF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  a+=1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#Python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doesn't know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the body is done</a:t>
            </a: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</a:t>
            </a:r>
            <a:r>
              <a:rPr lang="en-US" altLang="en-US" sz="2400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a&lt;3:a+=1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 more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  print(a)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error,</a:t>
            </a:r>
            <a:r>
              <a:rPr lang="en-US" altLang="en-US" spc="-60" dirty="0">
                <a:solidFill>
                  <a:srgbClr val="FF99CC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right?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282359" y="990600"/>
            <a:ext cx="924935" cy="5867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20" name="Straight Arrow Connector 19"/>
          <p:cNvCxnSpPr/>
          <p:nvPr/>
        </p:nvCxnSpPr>
        <p:spPr>
          <a:xfrm flipH="1">
            <a:off x="1054894" y="1600200"/>
            <a:ext cx="5867400" cy="381000"/>
          </a:xfrm>
          <a:prstGeom prst="straightConnector1">
            <a:avLst/>
          </a:prstGeom>
          <a:ln w="317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 flipH="1">
            <a:off x="3417094" y="5334000"/>
            <a:ext cx="3352800" cy="1219200"/>
          </a:xfrm>
          <a:prstGeom prst="straightConnector1">
            <a:avLst/>
          </a:prstGeom>
          <a:ln w="3175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1054894" y="3886200"/>
            <a:ext cx="5562600" cy="304800"/>
          </a:xfrm>
          <a:prstGeom prst="straightConnector1">
            <a:avLst/>
          </a:prstGeom>
          <a:ln w="317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9436608" y="1755648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170432" y="1755648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326880" y="1401039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968089" y="1035014"/>
            <a:ext cx="1205" cy="32004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390888" y="2112264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5640719" y="3471671"/>
            <a:ext cx="3796175" cy="51922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1170432" y="2112264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170432" y="2478024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170432" y="3575304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5703094" y="356616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9435689" y="356616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Rectangle 44"/>
          <p:cNvSpPr/>
          <p:nvPr/>
        </p:nvSpPr>
        <p:spPr>
          <a:xfrm>
            <a:off x="3036094" y="2137436"/>
            <a:ext cx="6324600" cy="48185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cxnSp>
        <p:nvCxnSpPr>
          <p:cNvPr id="46" name="Straight Connector 45"/>
          <p:cNvCxnSpPr/>
          <p:nvPr/>
        </p:nvCxnSpPr>
        <p:spPr>
          <a:xfrm>
            <a:off x="3036094" y="2112264"/>
            <a:ext cx="1205" cy="32004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170432" y="1403743"/>
            <a:ext cx="1205" cy="32004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170432" y="1037983"/>
            <a:ext cx="1205" cy="32918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 flipH="1">
            <a:off x="1054894" y="2002536"/>
            <a:ext cx="5592794" cy="359664"/>
          </a:xfrm>
          <a:prstGeom prst="straightConnector1">
            <a:avLst/>
          </a:prstGeom>
          <a:ln w="317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 flipH="1">
            <a:off x="1054894" y="2438400"/>
            <a:ext cx="4648200" cy="304800"/>
          </a:xfrm>
          <a:prstGeom prst="straightConnector1">
            <a:avLst/>
          </a:prstGeom>
          <a:ln w="31750">
            <a:solidFill>
              <a:srgbClr val="FFFF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70432" y="393192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170432" y="466344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9283289" y="466344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1170432" y="5056632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8445089" y="50292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a&lt;2: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#No body is here, so 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we still 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nee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 it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print(a</a:t>
            </a:r>
            <a:r>
              <a:rPr lang="en-US" altLang="en-US" spc="-4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12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</a:t>
            </a:r>
            <a:r>
              <a:rPr lang="en-US" altLang="en-US" sz="20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</a:t>
            </a:r>
            <a:r>
              <a:rPr lang="en-US" altLang="en-US" spc="-11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av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bod</a:t>
            </a:r>
            <a:r>
              <a:rPr lang="en-US" altLang="en-US" spc="-1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y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,</a:t>
            </a:r>
            <a:r>
              <a:rPr lang="en-US" altLang="en-US" sz="2400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but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is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t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here</a:t>
            </a:r>
            <a:r>
              <a:rPr lang="en-US" altLang="en-US" sz="2400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mo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</a:t>
            </a:r>
            <a:r>
              <a:rPr lang="en-US" altLang="en-US" spc="-14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  <a:endParaRPr lang="en-US" altLang="en-US" spc="-50" dirty="0">
              <a:solidFill>
                <a:srgbClr val="FFFF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a+=1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#Python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doesn't know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the body is done</a:t>
            </a: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a&lt;3:a+=1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 more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print(a)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error,</a:t>
            </a:r>
            <a:r>
              <a:rPr lang="en-US" altLang="en-US" spc="-60" dirty="0">
                <a:solidFill>
                  <a:srgbClr val="FF99CC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right?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flipH="1">
            <a:off x="3417094" y="4953000"/>
            <a:ext cx="3352800" cy="1219200"/>
          </a:xfrm>
          <a:prstGeom prst="straightConnector1">
            <a:avLst/>
          </a:prstGeom>
          <a:ln w="31750">
            <a:solidFill>
              <a:srgbClr val="FF0000"/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1170432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902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1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851"/>
                            </p:stCondLst>
                            <p:childTnLst>
                              <p:par>
                                <p:cTn id="4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4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5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3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801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00"/>
                            </p:stCondLst>
                            <p:childTnLst>
                              <p:par>
                                <p:cTn id="8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8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35" presetClass="emph" presetSubtype="0" repeatCount="indefinite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3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09" dur="75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74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750"/>
                            </p:stCondLst>
                            <p:childTnLst>
                              <p:par>
                                <p:cTn id="1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500"/>
                            </p:stCondLst>
                            <p:childTnLst>
                              <p:par>
                                <p:cTn id="12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1000"/>
                            </p:stCondLst>
                            <p:childTnLst>
                              <p:par>
                                <p:cTn id="128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1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1000"/>
                            </p:stCondLst>
                            <p:childTnLst>
                              <p:par>
                                <p:cTn id="1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9" dur="500"/>
                                        <p:tgtEl>
                                          <p:spTgt spid="1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4" fill="hold">
                      <p:stCondLst>
                        <p:cond delay="indefinite"/>
                      </p:stCondLst>
                      <p:childTnLst>
                        <p:par>
                          <p:cTn id="155" fill="hold">
                            <p:stCondLst>
                              <p:cond delay="0"/>
                            </p:stCondLst>
                            <p:childTnLst>
                              <p:par>
                                <p:cTn id="1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35" presetClass="emph" presetSubtype="0" repeatCount="indefinite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63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22" presetClass="exit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6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8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500"/>
                            </p:stCondLst>
                            <p:childTnLst>
                              <p:par>
                                <p:cTn id="18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5" dur="500"/>
                                        <p:tgtEl>
                                          <p:spTgt spid="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6" fill="hold">
                            <p:stCondLst>
                              <p:cond delay="1000"/>
                            </p:stCondLst>
                            <p:childTnLst>
                              <p:par>
                                <p:cTn id="187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8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1500"/>
                            </p:stCondLst>
                            <p:childTnLst>
                              <p:par>
                                <p:cTn id="19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1500"/>
                            </p:stCondLst>
                            <p:childTnLst>
                              <p:par>
                                <p:cTn id="19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5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6" fill="hold">
                      <p:stCondLst>
                        <p:cond delay="indefinite"/>
                      </p:stCondLst>
                      <p:childTnLst>
                        <p:par>
                          <p:cTn id="197" fill="hold">
                            <p:stCondLst>
                              <p:cond delay="0"/>
                            </p:stCondLst>
                            <p:childTnLst>
                              <p:par>
                                <p:cTn id="19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2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500"/>
                            </p:stCondLst>
                            <p:childTnLst>
                              <p:par>
                                <p:cTn id="20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6" dur="500"/>
                                        <p:tgtEl>
                                          <p:spTgt spid="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1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951"/>
                            </p:stCondLst>
                            <p:childTnLst>
                              <p:par>
                                <p:cTn id="2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1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2" fill="hold">
                      <p:stCondLst>
                        <p:cond delay="indefinite"/>
                      </p:stCondLst>
                      <p:childTnLst>
                        <p:par>
                          <p:cTn id="223" fill="hold">
                            <p:stCondLst>
                              <p:cond delay="0"/>
                            </p:stCondLst>
                            <p:childTnLst>
                              <p:par>
                                <p:cTn id="22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8" dur="500"/>
                                        <p:tgtEl>
                                          <p:spTgt spid="1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32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3" fill="hold">
                      <p:stCondLst>
                        <p:cond delay="indefinite"/>
                      </p:stCondLst>
                      <p:childTnLst>
                        <p:par>
                          <p:cTn id="234" fill="hold">
                            <p:stCondLst>
                              <p:cond delay="0"/>
                            </p:stCondLst>
                            <p:childTnLst>
                              <p:par>
                                <p:cTn id="23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9" fill="hold">
                            <p:stCondLst>
                              <p:cond delay="1701"/>
                            </p:stCondLst>
                            <p:childTnLst>
                              <p:par>
                                <p:cTn id="2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1" dur="500"/>
                                        <p:tgtEl>
                                          <p:spTgt spid="1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2" fill="hold">
                            <p:stCondLst>
                              <p:cond delay="500"/>
                            </p:stCondLst>
                            <p:childTnLst>
                              <p:par>
                                <p:cTn id="2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5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6" fill="hold">
                            <p:stCondLst>
                              <p:cond delay="1000"/>
                            </p:stCondLst>
                            <p:childTnLst>
                              <p:par>
                                <p:cTn id="2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9" dur="500"/>
                                        <p:tgtEl>
                                          <p:spTgt spid="1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0" presetID="22" presetClass="entr" presetSubtype="2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5" dur="500"/>
                                        <p:tgtEl>
                                          <p:spTgt spid="1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6" fill="hold">
                            <p:stCondLst>
                              <p:cond delay="2000"/>
                            </p:stCondLst>
                            <p:childTnLst>
                              <p:par>
                                <p:cTn id="26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1" presetID="2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7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6" dur="500"/>
                                        <p:tgtEl>
                                          <p:spTgt spid="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7" fill="hold">
                            <p:stCondLst>
                              <p:cond delay="2500"/>
                            </p:stCondLst>
                            <p:childTnLst>
                              <p:par>
                                <p:cTn id="278" presetID="22" presetClass="exit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7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1" fill="hold">
                            <p:stCondLst>
                              <p:cond delay="3000"/>
                            </p:stCondLst>
                            <p:childTnLst>
                              <p:par>
                                <p:cTn id="2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8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 animBg="1"/>
      <p:bldP spid="5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5" name="Content Placeholder 2"/>
          <p:cNvSpPr>
            <a:spLocks noGrp="1"/>
          </p:cNvSpPr>
          <p:nvPr>
            <p:ph idx="1"/>
          </p:nvPr>
        </p:nvSpPr>
        <p:spPr>
          <a:xfrm>
            <a:off x="0" y="1188721"/>
            <a:ext cx="9436894" cy="792479"/>
          </a:xfrm>
        </p:spPr>
        <p:txBody>
          <a:bodyPr>
            <a:noAutofit/>
          </a:bodyPr>
          <a:lstStyle/>
          <a:p>
            <a:pPr marL="512763" indent="-222250">
              <a:spcAft>
                <a:spcPts val="1500"/>
              </a:spcAft>
            </a:pPr>
            <a:r>
              <a:rPr lang="en-US" altLang="en-US" sz="3600" dirty="0"/>
              <a:t>An alternative way of iterating through each item is by its index offset within the sequence: </a:t>
            </a:r>
            <a:br>
              <a:rPr lang="en-US" altLang="en-US" sz="3600" dirty="0"/>
            </a:b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lvl="1"/>
            <a:endParaRPr lang="en-US" altLang="en-US" sz="3600" dirty="0"/>
          </a:p>
          <a:p>
            <a:pPr marL="0" indent="0">
              <a:buNone/>
            </a:pPr>
            <a:endParaRPr lang="en-US" altLang="en-US" sz="24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24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0" y="2362200"/>
            <a:ext cx="9436894" cy="45129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S = "Python"</a:t>
            </a:r>
          </a:p>
          <a:p>
            <a:pPr marL="0" indent="0"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for 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	   print('Current letter :', </a:t>
            </a:r>
            <a:r>
              <a:rPr lang="en-US" altLang="zh-TW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S[</a:t>
            </a:r>
            <a:r>
              <a:rPr lang="en-US" altLang="zh-TW" dirty="0" err="1">
                <a:solidFill>
                  <a:srgbClr val="FF000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zh-TW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]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fruits = ['</a:t>
            </a:r>
            <a:r>
              <a:rPr lang="en-US" altLang="en-US" dirty="0" err="1">
                <a:solidFill>
                  <a:srgbClr val="00B0F0"/>
                </a:solidFill>
                <a:latin typeface="Lucida Sans Typewriter" panose="020B0509030504030204" pitchFamily="49" charset="0"/>
              </a:rPr>
              <a:t>banana','apple','mango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']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for </a:t>
            </a:r>
            <a:r>
              <a:rPr lang="en-US" altLang="en-US" dirty="0" err="1">
                <a:solidFill>
                  <a:srgbClr val="00B0F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00B0F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(fruits)):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   print('Current fruit :',fruits[</a:t>
            </a:r>
            <a:r>
              <a:rPr lang="en-US" altLang="en-US" dirty="0" err="1">
                <a:solidFill>
                  <a:srgbClr val="00B0F0"/>
                </a:solidFill>
                <a:latin typeface="Lucida Sans Typewriter" panose="020B0509030504030204" pitchFamily="49" charset="0"/>
              </a:rPr>
              <a:t>i</a:t>
            </a: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])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srgbClr val="00B0F0"/>
                </a:solidFill>
                <a:latin typeface="Lucida Sans Typewriter" panose="020B0509030504030204" pitchFamily="49" charset="0"/>
              </a:rPr>
              <a:t>	print("Good bye!")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lvl="1"/>
            <a:endParaRPr lang="en-US" altLang="en-US" sz="3600" dirty="0">
              <a:solidFill>
                <a:prstClr val="black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altLang="en-US" sz="2400" dirty="0">
              <a:solidFill>
                <a:prstClr val="black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US" altLang="en-US" sz="2400" dirty="0">
              <a:solidFill>
                <a:prstClr val="black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11121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</a:t>
            </a:r>
            <a:r>
              <a:rPr lang="en-US" altLang="en-US" sz="4400" dirty="0">
                <a:solidFill>
                  <a:srgbClr val="0070C0"/>
                </a:solidFill>
              </a:rPr>
              <a:t> loops</a:t>
            </a:r>
          </a:p>
        </p:txBody>
      </p:sp>
    </p:spTree>
    <p:extLst>
      <p:ext uri="{BB962C8B-B14F-4D97-AF65-F5344CB8AC3E}">
        <p14:creationId xmlns:p14="http://schemas.microsoft.com/office/powerpoint/2010/main" val="7439989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2894" y="1188720"/>
            <a:ext cx="9144000" cy="23241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4000" dirty="0"/>
              <a:t>Python supports an </a:t>
            </a:r>
            <a:r>
              <a:rPr lang="en-US" altLang="en-US" sz="3600" dirty="0">
                <a:solidFill>
                  <a:srgbClr val="00206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4000" dirty="0"/>
              <a:t> after a for loop.</a:t>
            </a:r>
          </a:p>
          <a:p>
            <a:pPr marL="339725" indent="-277813">
              <a:spcBef>
                <a:spcPts val="0"/>
              </a:spcBef>
            </a:pPr>
            <a:r>
              <a:rPr lang="en-US" altLang="en-US" sz="4000" dirty="0"/>
              <a:t>Its meaning is the same as in while loops:</a:t>
            </a:r>
          </a:p>
          <a:p>
            <a:pPr marL="737535" lvl="1" indent="-277813">
              <a:spcBef>
                <a:spcPts val="0"/>
              </a:spcBef>
            </a:pPr>
            <a:r>
              <a:rPr lang="en-US" altLang="en-US" sz="3600" dirty="0"/>
              <a:t>Execute the else-block only if the iterating condition test fails in the normal way</a:t>
            </a:r>
            <a:r>
              <a:rPr lang="en-US" altLang="en-US" sz="3600" dirty="0">
                <a:cs typeface="Courier New" panose="02070309020205020404" pitchFamily="49" charset="0"/>
              </a:rPr>
              <a:t>.</a:t>
            </a:r>
            <a:endParaRPr lang="en-US" altLang="en-US" sz="36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40494" y="3429000"/>
            <a:ext cx="9372600" cy="248577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endParaRPr lang="en-US" altLang="en-US" sz="2400" dirty="0">
              <a:solidFill>
                <a:prstClr val="black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for letter in S :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</a:t>
            </a:r>
            <a:r>
              <a:rPr lang="en-US" altLang="en-US" sz="2800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if (letter == 'x'): break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else: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print("The final letter is ",letter)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-438941" y="96929"/>
            <a:ext cx="1060767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400" dirty="0">
                <a:solidFill>
                  <a:srgbClr val="0070C0"/>
                </a:solidFill>
              </a:rPr>
              <a:t>Using an </a:t>
            </a:r>
            <a:r>
              <a:rPr lang="en-US" altLang="en-US" sz="40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4400" dirty="0">
                <a:solidFill>
                  <a:srgbClr val="0070C0"/>
                </a:solidFill>
              </a:rPr>
              <a:t> in a </a:t>
            </a:r>
            <a:r>
              <a:rPr lang="en-US" altLang="en-US" sz="40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</a:t>
            </a:r>
            <a:r>
              <a:rPr lang="en-US" altLang="en-US" sz="4400" dirty="0">
                <a:solidFill>
                  <a:srgbClr val="0070C0"/>
                </a:solidFill>
              </a:rPr>
              <a:t> loop</a:t>
            </a:r>
          </a:p>
        </p:txBody>
      </p:sp>
    </p:spTree>
    <p:extLst>
      <p:ext uri="{BB962C8B-B14F-4D97-AF65-F5344CB8AC3E}">
        <p14:creationId xmlns:p14="http://schemas.microsoft.com/office/powerpoint/2010/main" val="14093655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677310" y="2972173"/>
            <a:ext cx="8375168" cy="3730756"/>
          </a:xfrm>
          <a:prstGeom prst="rect">
            <a:avLst/>
          </a:prstGeom>
          <a:solidFill>
            <a:schemeClr val="tx1"/>
          </a:solidFill>
        </p:spPr>
        <p:txBody>
          <a:bodyPr vert="horz" lIns="91365" tIns="45683" rIns="91365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cat changeindex.py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x=10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in range (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): print(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,end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=""); 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+=3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python3 changeindex.py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0123456789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iostream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int main() { int 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x=10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for(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=0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</a:t>
            </a:r>
            <a:r>
              <a:rPr lang="en-US" altLang="en-US" sz="2398" b="1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++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 {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&lt;&lt;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+=3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;} }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g++ -o </a:t>
            </a:r>
            <a:r>
              <a:rPr lang="en-US" altLang="en-US" sz="2398" dirty="0" err="1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index.x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changeindex.cpp;./</a:t>
            </a:r>
            <a:r>
              <a:rPr lang="en-US" altLang="en-US" sz="2398" dirty="0" err="1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index.x</a:t>
            </a:r>
            <a:endParaRPr lang="en-US" altLang="en-US" sz="2398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048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6" y="99645"/>
            <a:ext cx="9721857" cy="1160196"/>
          </a:xfrm>
          <a:prstGeom prst="rect">
            <a:avLst/>
          </a:prstGeom>
        </p:spPr>
        <p:txBody>
          <a:bodyPr vert="horz" lIns="91365" tIns="45683" rIns="91365" bIns="45683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396" dirty="0">
                <a:solidFill>
                  <a:srgbClr val="0070C0"/>
                </a:solidFill>
              </a:rPr>
              <a:t>Changing loop variables</a:t>
            </a:r>
          </a:p>
          <a:p>
            <a:pPr>
              <a:lnSpc>
                <a:spcPct val="100000"/>
              </a:lnSpc>
            </a:pPr>
            <a:r>
              <a:rPr lang="en-US" altLang="en-US" sz="4396" dirty="0">
                <a:solidFill>
                  <a:srgbClr val="0070C0"/>
                </a:solidFill>
              </a:rPr>
              <a:t>while inside the loop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296621" y="1190546"/>
            <a:ext cx="9136546" cy="2322206"/>
          </a:xfrm>
          <a:prstGeom prst="rect">
            <a:avLst/>
          </a:prstGeom>
        </p:spPr>
        <p:txBody>
          <a:bodyPr vert="horz" lIns="91365" tIns="45683" rIns="91365" bIns="45683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3997" dirty="0">
                <a:solidFill>
                  <a:prstClr val="black"/>
                </a:solidFill>
              </a:rPr>
              <a:t>Python preserves the loop-state:</a:t>
            </a:r>
          </a:p>
          <a:p>
            <a:pPr marL="339453" indent="-277591">
              <a:spcBef>
                <a:spcPts val="0"/>
              </a:spcBef>
            </a:pPr>
            <a:r>
              <a:rPr lang="en-US" altLang="en-US" sz="3997" dirty="0">
                <a:solidFill>
                  <a:prstClr val="black"/>
                </a:solidFill>
              </a:rPr>
              <a:t>You can change the </a:t>
            </a:r>
            <a:r>
              <a:rPr lang="en-US" altLang="en-US" sz="3997" b="1" dirty="0">
                <a:solidFill>
                  <a:srgbClr val="339933"/>
                </a:solidFill>
              </a:rPr>
              <a:t>loop index</a:t>
            </a:r>
            <a:r>
              <a:rPr lang="en-US" altLang="en-US" sz="3997" dirty="0">
                <a:solidFill>
                  <a:prstClr val="black"/>
                </a:solidFill>
              </a:rPr>
              <a:t>, and it </a:t>
            </a:r>
            <a:r>
              <a:rPr lang="en-US" altLang="en-US" sz="3997" b="1" u="sng" spc="-40" dirty="0">
                <a:solidFill>
                  <a:prstClr val="black"/>
                </a:solidFill>
              </a:rPr>
              <a:t>won't</a:t>
            </a:r>
            <a:r>
              <a:rPr lang="en-US" altLang="en-US" sz="3997" spc="-40" dirty="0">
                <a:solidFill>
                  <a:prstClr val="black"/>
                </a:solidFill>
              </a:rPr>
              <a:t> affect its value on the next iteration:</a:t>
            </a:r>
            <a:endParaRPr lang="en-US" altLang="en-US" sz="3997" dirty="0">
              <a:solidFill>
                <a:prstClr val="black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78864" y="5907655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20016" y="4443733"/>
            <a:ext cx="4322012" cy="4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cat changeindex.cpp</a:t>
            </a:r>
            <a:endParaRPr lang="en-US" sz="2398" dirty="0">
              <a:solidFill>
                <a:prstClr val="black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678864" y="4080347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4518253" y="3076840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1137382" y="3052780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/>
          <p:cNvSpPr txBox="1">
            <a:spLocks/>
          </p:cNvSpPr>
          <p:nvPr/>
        </p:nvSpPr>
        <p:spPr>
          <a:xfrm>
            <a:off x="678112" y="2972974"/>
            <a:ext cx="488951" cy="504152"/>
          </a:xfrm>
          <a:prstGeom prst="rect">
            <a:avLst/>
          </a:prstGeom>
          <a:noFill/>
        </p:spPr>
        <p:txBody>
          <a:bodyPr vert="horz" lIns="91365" tIns="45683" rIns="91365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cxnSp>
        <p:nvCxnSpPr>
          <p:cNvPr id="13" name="Straight Connector 12"/>
          <p:cNvCxnSpPr/>
          <p:nvPr/>
        </p:nvCxnSpPr>
        <p:spPr>
          <a:xfrm>
            <a:off x="5265495" y="4179266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147278" y="4155206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6555132" y="4531451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2959429" y="4522759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8583691" y="5986844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06296" y="6004953"/>
            <a:ext cx="1205" cy="27432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613650" y="6347434"/>
            <a:ext cx="1205" cy="27432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95939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701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101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7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701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221"/>
                            </p:stCondLst>
                            <p:childTnLst>
                              <p:par>
                                <p:cTn id="1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6" fill="hold">
                      <p:stCondLst>
                        <p:cond delay="indefinite"/>
                      </p:stCondLst>
                      <p:childTnLst>
                        <p:par>
                          <p:cTn id="117" fill="hold">
                            <p:stCondLst>
                              <p:cond delay="0"/>
                            </p:stCondLst>
                            <p:childTnLst>
                              <p:par>
                                <p:cTn id="1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2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500"/>
                            </p:stCondLst>
                            <p:childTnLst>
                              <p:par>
                                <p:cTn id="1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/>
      <p:bldP spid="8" grpId="0"/>
      <p:bldP spid="9" grpId="0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6621" y="1190546"/>
            <a:ext cx="9136546" cy="232220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en-US" sz="3997" dirty="0"/>
              <a:t>Python preserves the loop-state:</a:t>
            </a:r>
          </a:p>
          <a:p>
            <a:pPr marL="339453" indent="-277591">
              <a:spcBef>
                <a:spcPts val="0"/>
              </a:spcBef>
            </a:pPr>
            <a:r>
              <a:rPr lang="en-US" altLang="en-US" sz="3997" dirty="0"/>
              <a:t>You can change the </a:t>
            </a:r>
            <a:r>
              <a:rPr lang="en-US" altLang="en-US" sz="3997" b="1" dirty="0">
                <a:solidFill>
                  <a:srgbClr val="339933"/>
                </a:solidFill>
              </a:rPr>
              <a:t>loop bound</a:t>
            </a:r>
            <a:r>
              <a:rPr lang="en-US" altLang="en-US" sz="3997" dirty="0"/>
              <a:t>, and it </a:t>
            </a:r>
            <a:r>
              <a:rPr lang="en-US" altLang="en-US" sz="3997" b="1" u="sng" spc="-40" dirty="0"/>
              <a:t>won't</a:t>
            </a:r>
            <a:r>
              <a:rPr lang="en-US" altLang="en-US" sz="3997" spc="-40" dirty="0"/>
              <a:t> affect the loop-test condition:</a:t>
            </a:r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10" y="2972173"/>
            <a:ext cx="8375168" cy="3730756"/>
          </a:xfrm>
          <a:prstGeom prst="rect">
            <a:avLst/>
          </a:prstGeom>
          <a:solidFill>
            <a:schemeClr val="tx1"/>
          </a:solidFill>
        </p:spPr>
        <p:txBody>
          <a:bodyPr vert="horz" lIns="91365" tIns="45683" rIns="91365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cd compare2c; cat changebound.py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x=10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in range (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): print(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i,end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=""); 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-=3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python3 changebound.py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0123456789</a:t>
            </a:r>
            <a:r>
              <a:rPr lang="en-US" altLang="en-US" sz="2398" dirty="0">
                <a:solidFill>
                  <a:srgbClr val="7F7F7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#include &lt;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iostream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int main() { int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x=10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for(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int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398" b="1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=0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i&lt;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398" b="1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++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 {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::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cout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&lt;&lt;</a:t>
            </a:r>
            <a:r>
              <a:rPr lang="en-US" altLang="en-US" sz="2398" dirty="0" err="1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-=3</a:t>
            </a:r>
            <a:r>
              <a:rPr lang="en-US" altLang="en-US" sz="2398" dirty="0">
                <a:solidFill>
                  <a:prstClr val="white">
                    <a:lumMod val="8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;} }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 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g++ -o </a:t>
            </a:r>
            <a:r>
              <a:rPr lang="en-US" altLang="en-US" sz="2398" dirty="0" err="1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bound.x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changebound.cpp;./</a:t>
            </a:r>
            <a:r>
              <a:rPr lang="en-US" altLang="en-US" sz="2398" dirty="0" err="1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bound.x</a:t>
            </a:r>
            <a:endParaRPr lang="en-US" altLang="en-US" sz="2398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012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6" y="99645"/>
            <a:ext cx="9721857" cy="1160196"/>
          </a:xfrm>
          <a:prstGeom prst="rect">
            <a:avLst/>
          </a:prstGeom>
        </p:spPr>
        <p:txBody>
          <a:bodyPr vert="horz" lIns="91365" tIns="45683" rIns="91365" bIns="45683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396" dirty="0">
                <a:solidFill>
                  <a:srgbClr val="0070C0"/>
                </a:solidFill>
              </a:rPr>
              <a:t>Changing loop variables</a:t>
            </a:r>
          </a:p>
          <a:p>
            <a:pPr>
              <a:lnSpc>
                <a:spcPct val="100000"/>
              </a:lnSpc>
            </a:pPr>
            <a:r>
              <a:rPr lang="en-US" altLang="en-US" sz="4396" dirty="0">
                <a:solidFill>
                  <a:srgbClr val="0070C0"/>
                </a:solidFill>
              </a:rPr>
              <a:t>while inside the loop</a:t>
            </a:r>
          </a:p>
        </p:txBody>
      </p:sp>
      <p:sp>
        <p:nvSpPr>
          <p:cNvPr id="7" name="Rectangle 6"/>
          <p:cNvSpPr/>
          <p:nvPr/>
        </p:nvSpPr>
        <p:spPr>
          <a:xfrm>
            <a:off x="678864" y="5907655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20016" y="4443733"/>
            <a:ext cx="4322012" cy="461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cat changebound.cpp</a:t>
            </a:r>
            <a:endParaRPr lang="en-US" sz="2398" dirty="0">
              <a:solidFill>
                <a:prstClr val="black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78864" y="4080347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1613650" y="6347434"/>
            <a:ext cx="1205" cy="27432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678864" y="5907655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78864" y="4080347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7093281" y="3076840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137382" y="3052780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Content Placeholder 2"/>
          <p:cNvSpPr txBox="1">
            <a:spLocks/>
          </p:cNvSpPr>
          <p:nvPr/>
        </p:nvSpPr>
        <p:spPr>
          <a:xfrm>
            <a:off x="678112" y="2972974"/>
            <a:ext cx="488951" cy="504152"/>
          </a:xfrm>
          <a:prstGeom prst="rect">
            <a:avLst/>
          </a:prstGeom>
          <a:noFill/>
        </p:spPr>
        <p:txBody>
          <a:bodyPr vert="horz" lIns="91365" tIns="45683" rIns="91365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5265495" y="4179266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47278" y="4155206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555132" y="4531451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2959429" y="4522759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8583691" y="5986844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06296" y="5977971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223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901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5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6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2101"/>
                            </p:stCondLst>
                            <p:childTnLst>
                              <p:par>
                                <p:cTn id="5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7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701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0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1000"/>
                            </p:stCondLst>
                            <p:childTnLst>
                              <p:par>
                                <p:cTn id="9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20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591"/>
                            </p:stCondLst>
                            <p:childTnLst>
                              <p:par>
                                <p:cTn id="1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3091"/>
                            </p:stCondLst>
                            <p:childTnLst>
                              <p:par>
                                <p:cTn id="1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9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7" fill="hold">
                            <p:stCondLst>
                              <p:cond delay="500"/>
                            </p:stCondLst>
                            <p:childTnLst>
                              <p:par>
                                <p:cTn id="12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1" fill="hold">
                            <p:stCondLst>
                              <p:cond delay="1000"/>
                            </p:stCondLst>
                            <p:childTnLst>
                              <p:par>
                                <p:cTn id="13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0" grpId="0"/>
      <p:bldP spid="13" grpId="0"/>
      <p:bldP spid="16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6621" y="1190546"/>
            <a:ext cx="9136546" cy="2322206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en-US" sz="3997" dirty="0"/>
              <a:t>Python </a:t>
            </a:r>
            <a:r>
              <a:rPr lang="en-US" altLang="en-US" sz="3997" u="sng" spc="-20" dirty="0"/>
              <a:t>doesn't</a:t>
            </a:r>
            <a:r>
              <a:rPr lang="en-US" altLang="en-US" sz="3997" spc="-20" dirty="0"/>
              <a:t> preserve what it loops over:</a:t>
            </a:r>
          </a:p>
          <a:p>
            <a:pPr marL="339453" indent="-277591">
              <a:spcBef>
                <a:spcPts val="0"/>
              </a:spcBef>
            </a:pPr>
            <a:r>
              <a:rPr lang="en-US" altLang="en-US" sz="3997" spc="-50" dirty="0"/>
              <a:t>You</a:t>
            </a:r>
            <a:r>
              <a:rPr lang="en-US" altLang="en-US" sz="3597" spc="-50" dirty="0"/>
              <a:t> </a:t>
            </a:r>
            <a:r>
              <a:rPr lang="en-US" altLang="en-US" sz="3997" spc="-50" dirty="0"/>
              <a:t>can</a:t>
            </a:r>
            <a:r>
              <a:rPr lang="en-US" altLang="en-US" sz="3597" spc="-50" dirty="0"/>
              <a:t> </a:t>
            </a:r>
            <a:r>
              <a:rPr lang="en-US" altLang="en-US" sz="3997" spc="-50" dirty="0"/>
              <a:t>change</a:t>
            </a:r>
            <a:r>
              <a:rPr lang="en-US" altLang="en-US" sz="3597" spc="-50" dirty="0"/>
              <a:t> </a:t>
            </a:r>
            <a:r>
              <a:rPr lang="en-US" altLang="en-US" sz="3997" spc="-50" dirty="0"/>
              <a:t>a</a:t>
            </a:r>
            <a:r>
              <a:rPr lang="en-US" altLang="en-US" sz="3597" spc="-50" dirty="0"/>
              <a:t> </a:t>
            </a:r>
            <a:r>
              <a:rPr lang="en-US" altLang="en-US" sz="3997" b="1" spc="-50" dirty="0">
                <a:solidFill>
                  <a:srgbClr val="339933"/>
                </a:solidFill>
              </a:rPr>
              <a:t>list </a:t>
            </a:r>
            <a:r>
              <a:rPr lang="en-US" altLang="en-US" sz="3997" spc="-50" dirty="0"/>
              <a:t>while</a:t>
            </a:r>
            <a:r>
              <a:rPr lang="en-US" altLang="en-US" sz="3597" spc="-50" dirty="0"/>
              <a:t> </a:t>
            </a:r>
            <a:r>
              <a:rPr lang="en-US" altLang="en-US" sz="3997" spc="-50" dirty="0"/>
              <a:t>iterating</a:t>
            </a:r>
            <a:r>
              <a:rPr lang="en-US" altLang="en-US" sz="3597" spc="-50" dirty="0"/>
              <a:t> </a:t>
            </a:r>
            <a:r>
              <a:rPr lang="en-US" altLang="en-US" sz="3997" spc="-50" dirty="0"/>
              <a:t>over </a:t>
            </a:r>
            <a:r>
              <a:rPr lang="en-US" altLang="en-US" sz="3997" dirty="0"/>
              <a:t>it</a:t>
            </a:r>
            <a:r>
              <a:rPr lang="en-US" altLang="en-US" sz="3997" spc="-40" dirty="0"/>
              <a:t>:</a:t>
            </a:r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  <a:p>
            <a:pPr marL="61862" indent="0">
              <a:spcBef>
                <a:spcPts val="0"/>
              </a:spcBef>
              <a:buNone/>
            </a:pPr>
            <a:endParaRPr lang="en-US" altLang="en-US" sz="3997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77310" y="2363069"/>
            <a:ext cx="8375168" cy="4339860"/>
          </a:xfrm>
          <a:prstGeom prst="rect">
            <a:avLst/>
          </a:prstGeom>
          <a:solidFill>
            <a:schemeClr val="tx1"/>
          </a:solidFill>
        </p:spPr>
        <p:txBody>
          <a:bodyPr vert="horz" lIns="91365" tIns="45683" rIns="0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cat changelist.py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L=list(range(20))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398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in L: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(5&lt;=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 and (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&lt;=14)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del L[</a:t>
            </a:r>
            <a:r>
              <a:rPr lang="en-US" altLang="en-US" sz="2398" b="1" dirty="0" err="1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</a:t>
            </a:r>
            <a:r>
              <a:rPr lang="en-US" altLang="en-US" sz="2398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t("You </a:t>
            </a:r>
            <a:r>
              <a:rPr lang="en-US" altLang="en-US" sz="2398" b="1" i="1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can</a:t>
            </a:r>
            <a:r>
              <a:rPr lang="en-US" altLang="en-US" sz="2398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do it, but generally </a:t>
            </a:r>
            <a:r>
              <a:rPr lang="en-US" altLang="en-US" sz="2398" b="1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should</a:t>
            </a:r>
            <a:r>
              <a:rPr lang="en-US" altLang="en-US" sz="2398" b="1" spc="-2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sz="2398" b="1" spc="-10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398" spc="-2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398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")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</a:t>
            </a:r>
            <a:r>
              <a:rPr lang="en-US" altLang="en-US" sz="2398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t("</a:t>
            </a:r>
            <a:r>
              <a:rPr lang="en-US" altLang="en-US" sz="2398" spc="-8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Do you think this program drops </a:t>
            </a:r>
            <a:r>
              <a:rPr lang="en-US" altLang="en-US" sz="2398" b="1" spc="-80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5-14</a:t>
            </a:r>
            <a:r>
              <a:rPr lang="en-US" altLang="en-US" sz="2398" spc="-110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?")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print("</a:t>
            </a:r>
            <a:r>
              <a:rPr lang="en-US" altLang="en-US" sz="2398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Drops</a:t>
            </a:r>
            <a:r>
              <a:rPr lang="en-US" altLang="en-US" sz="2398" spc="-100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:"</a:t>
            </a:r>
            <a:r>
              <a:rPr lang="en-US" altLang="en-US" sz="2398" dirty="0" err="1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398" b="1" dirty="0" err="1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sorted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(set(range(20))-set(L))</a:t>
            </a: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r>
              <a:rPr lang="en-US" altLang="en-US" sz="2398" dirty="0">
                <a:solidFill>
                  <a:prstClr val="black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python3 changelist.py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You </a:t>
            </a:r>
            <a:r>
              <a:rPr lang="en-US" altLang="en-US" sz="2398" b="1" i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can</a:t>
            </a: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do it, but generally </a:t>
            </a:r>
            <a:r>
              <a:rPr lang="en-US" altLang="en-US" sz="2398" b="1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shouldn't</a:t>
            </a: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Do you think this program drops </a:t>
            </a:r>
            <a:r>
              <a:rPr lang="en-US" altLang="en-US" sz="2398" b="1" dirty="0">
                <a:solidFill>
                  <a:srgbClr val="92D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5-14</a:t>
            </a: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white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Drops: 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8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11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13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16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398" b="1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19</a:t>
            </a:r>
            <a:r>
              <a:rPr lang="en-US" altLang="en-US" sz="2398" dirty="0">
                <a:solidFill>
                  <a:srgbClr val="FF3F3F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]</a:t>
            </a:r>
          </a:p>
          <a:p>
            <a:pPr>
              <a:lnSpc>
                <a:spcPct val="98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6" y="99645"/>
            <a:ext cx="9721857" cy="1160196"/>
          </a:xfrm>
          <a:prstGeom prst="rect">
            <a:avLst/>
          </a:prstGeom>
        </p:spPr>
        <p:txBody>
          <a:bodyPr vert="horz" lIns="91365" tIns="45683" rIns="91365" bIns="45683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396" dirty="0">
                <a:solidFill>
                  <a:srgbClr val="0070C0"/>
                </a:solidFill>
              </a:rPr>
              <a:t>Changing loop variables</a:t>
            </a:r>
          </a:p>
          <a:p>
            <a:pPr>
              <a:lnSpc>
                <a:spcPct val="100000"/>
              </a:lnSpc>
            </a:pPr>
            <a:r>
              <a:rPr lang="en-US" altLang="en-US" sz="4396" dirty="0">
                <a:solidFill>
                  <a:srgbClr val="0070C0"/>
                </a:solidFill>
              </a:rPr>
              <a:t>while inside the loop</a:t>
            </a:r>
          </a:p>
        </p:txBody>
      </p:sp>
      <p:sp>
        <p:nvSpPr>
          <p:cNvPr id="2" name="Rectangle 1"/>
          <p:cNvSpPr/>
          <p:nvPr/>
        </p:nvSpPr>
        <p:spPr>
          <a:xfrm>
            <a:off x="678864" y="4876335"/>
            <a:ext cx="370312" cy="46128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  <a:endParaRPr lang="en-US" sz="2398" dirty="0">
              <a:solidFill>
                <a:prstClr val="black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361371" y="2449531"/>
            <a:ext cx="1205" cy="301752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1137382" y="2432194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/>
          <p:cNvSpPr txBox="1">
            <a:spLocks/>
          </p:cNvSpPr>
          <p:nvPr/>
        </p:nvSpPr>
        <p:spPr>
          <a:xfrm>
            <a:off x="678112" y="2352388"/>
            <a:ext cx="488951" cy="504152"/>
          </a:xfrm>
          <a:prstGeom prst="rect">
            <a:avLst/>
          </a:prstGeom>
          <a:noFill/>
        </p:spPr>
        <p:txBody>
          <a:bodyPr vert="horz" lIns="91365" tIns="45683" rIns="91365" bIns="45683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398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%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1089352" y="6383522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5103977" y="4985061"/>
            <a:ext cx="1205" cy="283464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1106296" y="4950116"/>
            <a:ext cx="1205" cy="274320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41163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601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1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9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0344" y="1080969"/>
            <a:ext cx="9424532" cy="577144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   </a:t>
            </a:r>
            <a:r>
              <a:rPr lang="en-US" altLang="en-US" sz="2800" b="1" dirty="0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sz="2800" dirty="0">
                <a:latin typeface="Lucida Console" pitchFamily="49" charset="0"/>
              </a:rPr>
              <a:t>={1,2,3,4,5,6}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/>
                </a:solidFill>
                <a:latin typeface="Lucida Console" pitchFamily="49" charset="0"/>
              </a:rPr>
              <a:t>&gt;&gt;&gt;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</a:t>
            </a:r>
            <a:r>
              <a:rPr lang="en-US" altLang="en-US" sz="2800" dirty="0">
                <a:latin typeface="Lucida Console" pitchFamily="49" charset="0"/>
              </a:rPr>
              <a:t>for </a:t>
            </a:r>
            <a:r>
              <a:rPr lang="en-US" altLang="en-US" sz="2800" b="1" dirty="0" err="1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sz="2800" dirty="0">
                <a:latin typeface="Lucida Console" pitchFamily="49" charset="0"/>
              </a:rPr>
              <a:t> in </a:t>
            </a:r>
            <a:r>
              <a:rPr lang="en-US" altLang="en-US" sz="2800" b="1" dirty="0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sz="2800" dirty="0">
                <a:latin typeface="Lucida Console" pitchFamily="49" charset="0"/>
              </a:rPr>
              <a:t>: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       </a:t>
            </a:r>
            <a:r>
              <a:rPr lang="en-US" altLang="en-US" sz="2800" dirty="0">
                <a:latin typeface="Lucida Console" pitchFamily="49" charset="0"/>
              </a:rPr>
              <a:t>if </a:t>
            </a:r>
            <a:r>
              <a:rPr lang="en-US" altLang="en-US" sz="2800" b="1" dirty="0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sz="2800" dirty="0">
                <a:latin typeface="Lucida Console" pitchFamily="49" charset="0"/>
              </a:rPr>
              <a:t>%2: </a:t>
            </a:r>
            <a:r>
              <a:rPr lang="en-US" altLang="en-US" sz="2800" b="1" dirty="0" err="1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sz="2800" dirty="0" err="1">
                <a:solidFill>
                  <a:srgbClr val="00B0F0"/>
                </a:solidFill>
                <a:latin typeface="Lucida Console" pitchFamily="49" charset="0"/>
              </a:rPr>
              <a:t>.remove</a:t>
            </a:r>
            <a:r>
              <a:rPr lang="en-US" altLang="en-US" sz="2800" dirty="0">
                <a:solidFill>
                  <a:srgbClr val="00B0F0"/>
                </a:solidFill>
                <a:latin typeface="Lucida Console" pitchFamily="49" charset="0"/>
              </a:rPr>
              <a:t>(</a:t>
            </a:r>
            <a:r>
              <a:rPr lang="en-US" altLang="en-US" sz="2800" b="1" dirty="0" err="1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sz="2800" dirty="0">
                <a:solidFill>
                  <a:srgbClr val="00B0F0"/>
                </a:solidFill>
                <a:latin typeface="Lucida Console" pitchFamily="49" charset="0"/>
              </a:rPr>
              <a:t>)</a:t>
            </a:r>
          </a:p>
          <a:p>
            <a:pPr>
              <a:lnSpc>
                <a:spcPct val="60000"/>
              </a:lnSpc>
              <a:spcBef>
                <a:spcPts val="0"/>
              </a:spcBef>
              <a:buNone/>
            </a:pPr>
            <a:endParaRPr lang="en-US" altLang="en-US" sz="2800" dirty="0">
              <a:solidFill>
                <a:srgbClr val="00B0F0"/>
              </a:solidFill>
              <a:latin typeface="Lucida Console" pitchFamily="49" charset="0"/>
            </a:endParaRPr>
          </a:p>
          <a:p>
            <a:pPr lvl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Tracebac</a:t>
            </a:r>
            <a:r>
              <a:rPr lang="en-US" altLang="en-US" spc="-278" dirty="0">
                <a:solidFill>
                  <a:srgbClr val="FFC9C9"/>
                </a:solidFill>
                <a:latin typeface="Lucida Console" pitchFamily="49" charset="0"/>
              </a:rPr>
              <a:t>k</a:t>
            </a: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(most recent call last):</a:t>
            </a:r>
          </a:p>
          <a:p>
            <a:pPr lvl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 File "&lt;stdin&gt;</a:t>
            </a:r>
            <a:r>
              <a:rPr lang="en-US" altLang="en-US" spc="-185" dirty="0">
                <a:solidFill>
                  <a:srgbClr val="FFC9C9"/>
                </a:solidFill>
                <a:latin typeface="Lucida Console" pitchFamily="49" charset="0"/>
              </a:rPr>
              <a:t>",</a:t>
            </a: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line 1, in &lt;module&gt;</a:t>
            </a:r>
          </a:p>
          <a:p>
            <a:pPr lvl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185" dirty="0" err="1">
                <a:solidFill>
                  <a:srgbClr val="FFC9C9"/>
                </a:solidFill>
                <a:latin typeface="Lucida Console" pitchFamily="49" charset="0"/>
              </a:rPr>
              <a:t>RuntimeError</a:t>
            </a:r>
            <a:r>
              <a:rPr lang="en-US" altLang="en-US" spc="-278" dirty="0">
                <a:solidFill>
                  <a:srgbClr val="FFC9C9"/>
                </a:solidFill>
                <a:latin typeface="Lucida Console" pitchFamily="49" charset="0"/>
              </a:rPr>
              <a:t>:</a:t>
            </a:r>
            <a:r>
              <a:rPr lang="en-US" altLang="en-US" sz="1664" spc="-185" dirty="0">
                <a:solidFill>
                  <a:srgbClr val="FFC9C9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Set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changed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size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during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iteration</a:t>
            </a:r>
          </a:p>
          <a:p>
            <a:pPr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&gt;&gt;&gt;</a:t>
            </a: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4913" y="5590"/>
            <a:ext cx="9719966" cy="1169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21" tIns="42261" rIns="84521" bIns="42261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198">
              <a:lnSpc>
                <a:spcPct val="80000"/>
              </a:lnSpc>
              <a:tabLst>
                <a:tab pos="0" algn="l"/>
                <a:tab pos="413658" algn="l"/>
                <a:tab pos="827314" algn="l"/>
                <a:tab pos="1240971" algn="l"/>
                <a:tab pos="1654627" algn="l"/>
                <a:tab pos="2069869" algn="l"/>
                <a:tab pos="2483527" algn="l"/>
                <a:tab pos="2897183" algn="l"/>
                <a:tab pos="3310840" algn="l"/>
                <a:tab pos="3726082" algn="l"/>
                <a:tab pos="4139739" algn="l"/>
                <a:tab pos="4553395" algn="l"/>
                <a:tab pos="4967052" algn="l"/>
                <a:tab pos="5382294" algn="l"/>
                <a:tab pos="5795952" algn="l"/>
                <a:tab pos="6209607" algn="l"/>
                <a:tab pos="6623265" algn="l"/>
                <a:tab pos="7038507" algn="l"/>
                <a:tab pos="7452162" algn="l"/>
                <a:tab pos="7865820" algn="l"/>
                <a:tab pos="8279477" algn="l"/>
              </a:tabLst>
            </a:pPr>
            <a:r>
              <a:rPr lang="en-US" altLang="en-US" sz="924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You </a:t>
            </a:r>
            <a:r>
              <a:rPr lang="en-US" altLang="en-US" sz="4068" kern="0" dirty="0">
                <a:solidFill>
                  <a:srgbClr val="FFC0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can’t change a set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while iterating</a:t>
            </a:r>
            <a:endParaRPr lang="en-GB" altLang="en-US" sz="4068" kern="0" dirty="0">
              <a:solidFill>
                <a:srgbClr val="0070C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4557252" y="1105726"/>
            <a:ext cx="0" cy="37490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73597" y="1497115"/>
            <a:ext cx="0" cy="338328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241363" y="1879093"/>
            <a:ext cx="0" cy="365760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>
            <a:off x="1229046" y="1487229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232510" y="1866122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232509" y="2208362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29046" y="1111477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50437" y="3530676"/>
            <a:ext cx="0" cy="347472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300879" y="1046407"/>
            <a:ext cx="833883" cy="132472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  <a:p>
            <a:pPr>
              <a:lnSpc>
                <a:spcPct val="95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75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sz="28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626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40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401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1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1"/>
                            </p:stCondLst>
                            <p:childTnLst>
                              <p:par>
                                <p:cTn id="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5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2101"/>
                            </p:stCondLst>
                            <p:childTnLst>
                              <p:par>
                                <p:cTn id="7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2101"/>
                            </p:stCondLst>
                            <p:childTnLst>
                              <p:par>
                                <p:cTn id="7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000"/>
                            </p:stCondLst>
                            <p:childTnLst>
                              <p:par>
                                <p:cTn id="10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500"/>
                            </p:stCondLst>
                            <p:childTnLst>
                              <p:par>
                                <p:cTn id="10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1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1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/>
          <p:cNvSpPr/>
          <p:nvPr/>
        </p:nvSpPr>
        <p:spPr>
          <a:xfrm>
            <a:off x="300879" y="1046407"/>
            <a:ext cx="833883" cy="1324722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>
              <a:lnSpc>
                <a:spcPct val="90000"/>
              </a:lnSpc>
            </a:pPr>
            <a:r>
              <a:rPr lang="en-US" alt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  <a:p>
            <a:pPr>
              <a:lnSpc>
                <a:spcPct val="90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  <a:p>
            <a:pPr>
              <a:lnSpc>
                <a:spcPct val="95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sz="2800" dirty="0">
              <a:solidFill>
                <a:prstClr val="black"/>
              </a:solidFill>
            </a:endParaRPr>
          </a:p>
          <a:p>
            <a:pPr>
              <a:lnSpc>
                <a:spcPct val="75000"/>
              </a:lnSpc>
            </a:pPr>
            <a:r>
              <a:rPr lang="en-US" sz="280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sz="2800" dirty="0">
              <a:solidFill>
                <a:prstClr val="black"/>
              </a:solidFill>
            </a:endParaRPr>
          </a:p>
        </p:txBody>
      </p:sp>
      <p:sp>
        <p:nvSpPr>
          <p:cNvPr id="3584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00344" y="1080969"/>
            <a:ext cx="9424532" cy="5771444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   </a:t>
            </a:r>
            <a:r>
              <a:rPr lang="en-US" altLang="en-US" b="1" dirty="0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dirty="0">
                <a:latin typeface="Lucida Console" pitchFamily="49" charset="0"/>
              </a:rPr>
              <a:t>={1,2,3,4,5,6}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itchFamily="49" charset="0"/>
              </a:rPr>
              <a:t>   </a:t>
            </a: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</a:t>
            </a:r>
            <a:r>
              <a:rPr lang="en-US" altLang="en-US" dirty="0">
                <a:latin typeface="Lucida Console" pitchFamily="49" charset="0"/>
              </a:rPr>
              <a:t>for </a:t>
            </a:r>
            <a:r>
              <a:rPr lang="en-US" altLang="en-US" b="1" dirty="0" err="1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dirty="0">
                <a:latin typeface="Lucida Console" pitchFamily="49" charset="0"/>
              </a:rPr>
              <a:t> in </a:t>
            </a:r>
            <a:r>
              <a:rPr lang="en-US" altLang="en-US" b="1" dirty="0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dirty="0">
                <a:latin typeface="Lucida Console" pitchFamily="49" charset="0"/>
              </a:rPr>
              <a:t>:</a:t>
            </a:r>
          </a:p>
          <a:p>
            <a:pPr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       </a:t>
            </a:r>
            <a:r>
              <a:rPr lang="en-US" altLang="en-US" dirty="0">
                <a:latin typeface="Lucida Console" pitchFamily="49" charset="0"/>
              </a:rPr>
              <a:t>if </a:t>
            </a:r>
            <a:r>
              <a:rPr lang="en-US" altLang="en-US" b="1" dirty="0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dirty="0">
                <a:latin typeface="Lucida Console" pitchFamily="49" charset="0"/>
              </a:rPr>
              <a:t>%2: </a:t>
            </a:r>
            <a:r>
              <a:rPr lang="en-US" altLang="en-US" b="1" dirty="0" err="1">
                <a:solidFill>
                  <a:srgbClr val="00B0F0"/>
                </a:solidFill>
                <a:latin typeface="Lucida Console" pitchFamily="49" charset="0"/>
              </a:rPr>
              <a:t>S</a:t>
            </a:r>
            <a:r>
              <a:rPr lang="en-US" altLang="en-US" dirty="0" err="1">
                <a:solidFill>
                  <a:srgbClr val="00B0F0"/>
                </a:solidFill>
                <a:latin typeface="Lucida Console" pitchFamily="49" charset="0"/>
              </a:rPr>
              <a:t>.remove</a:t>
            </a:r>
            <a:r>
              <a:rPr lang="en-US" altLang="en-US" dirty="0">
                <a:solidFill>
                  <a:srgbClr val="00B0F0"/>
                </a:solidFill>
                <a:latin typeface="Lucida Console" pitchFamily="49" charset="0"/>
              </a:rPr>
              <a:t>(</a:t>
            </a:r>
            <a:r>
              <a:rPr lang="en-US" altLang="en-US" b="1" dirty="0" err="1">
                <a:solidFill>
                  <a:schemeClr val="accent2"/>
                </a:solidFill>
                <a:latin typeface="Lucida Console" pitchFamily="49" charset="0"/>
              </a:rPr>
              <a:t>i</a:t>
            </a:r>
            <a:r>
              <a:rPr lang="en-US" altLang="en-US" dirty="0">
                <a:solidFill>
                  <a:srgbClr val="00B0F0"/>
                </a:solidFill>
                <a:latin typeface="Lucida Console" pitchFamily="49" charset="0"/>
              </a:rPr>
              <a:t>)</a:t>
            </a:r>
          </a:p>
          <a:p>
            <a:pPr>
              <a:lnSpc>
                <a:spcPct val="60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   </a:t>
            </a:r>
          </a:p>
          <a:p>
            <a:pPr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93" dirty="0" err="1">
                <a:solidFill>
                  <a:srgbClr val="FFC9C9"/>
                </a:solidFill>
                <a:latin typeface="Lucida Console" pitchFamily="49" charset="0"/>
              </a:rPr>
              <a:t>Tracebac</a:t>
            </a:r>
            <a:r>
              <a:rPr lang="en-US" altLang="en-US" spc="-278" dirty="0" err="1">
                <a:solidFill>
                  <a:srgbClr val="FFC9C9"/>
                </a:solidFill>
                <a:latin typeface="Lucida Console" pitchFamily="49" charset="0"/>
              </a:rPr>
              <a:t>k</a:t>
            </a: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(most recent call last):</a:t>
            </a:r>
          </a:p>
          <a:p>
            <a:pPr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 File "&lt;</a:t>
            </a:r>
            <a:r>
              <a:rPr lang="en-US" altLang="en-US" spc="-93" dirty="0" err="1">
                <a:solidFill>
                  <a:srgbClr val="FFC9C9"/>
                </a:solidFill>
                <a:latin typeface="Lucida Console" pitchFamily="49" charset="0"/>
              </a:rPr>
              <a:t>stdin</a:t>
            </a: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&gt;</a:t>
            </a:r>
            <a:r>
              <a:rPr lang="en-US" altLang="en-US" spc="-185" dirty="0">
                <a:solidFill>
                  <a:srgbClr val="FFC9C9"/>
                </a:solidFill>
                <a:latin typeface="Lucida Console" pitchFamily="49" charset="0"/>
              </a:rPr>
              <a:t>",</a:t>
            </a:r>
            <a:r>
              <a:rPr lang="en-US" altLang="en-US" spc="-93" dirty="0">
                <a:solidFill>
                  <a:srgbClr val="FFC9C9"/>
                </a:solidFill>
                <a:latin typeface="Lucida Console" pitchFamily="49" charset="0"/>
              </a:rPr>
              <a:t> line 1, in &lt;module&gt;</a:t>
            </a:r>
          </a:p>
          <a:p>
            <a:pPr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pc="-185" dirty="0" err="1">
                <a:solidFill>
                  <a:srgbClr val="FFC9C9"/>
                </a:solidFill>
                <a:latin typeface="Lucida Console" pitchFamily="49" charset="0"/>
              </a:rPr>
              <a:t>RuntimeError</a:t>
            </a:r>
            <a:r>
              <a:rPr lang="en-US" altLang="en-US" spc="-278" dirty="0">
                <a:solidFill>
                  <a:srgbClr val="FFC9C9"/>
                </a:solidFill>
                <a:latin typeface="Lucida Console" pitchFamily="49" charset="0"/>
              </a:rPr>
              <a:t>:</a:t>
            </a:r>
            <a:r>
              <a:rPr lang="en-US" altLang="en-US" sz="1664" spc="-185" dirty="0">
                <a:solidFill>
                  <a:srgbClr val="FFC9C9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Set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changed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size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during</a:t>
            </a:r>
            <a:r>
              <a:rPr lang="en-US" altLang="en-US" sz="2398" spc="-100" dirty="0">
                <a:solidFill>
                  <a:srgbClr val="FF0000"/>
                </a:solidFill>
                <a:latin typeface="Lucida Console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Console" pitchFamily="49" charset="0"/>
              </a:rPr>
              <a:t>iteration</a:t>
            </a:r>
          </a:p>
          <a:p>
            <a:pPr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itchFamily="49" charset="0"/>
              </a:rPr>
              <a:t>&gt;&gt;&gt;</a:t>
            </a:r>
          </a:p>
          <a:p>
            <a:pPr>
              <a:spcBef>
                <a:spcPts val="0"/>
              </a:spcBef>
              <a:buNone/>
            </a:pPr>
            <a:endParaRPr lang="en-US" altLang="en-US" dirty="0">
              <a:solidFill>
                <a:schemeClr val="bg1">
                  <a:lumMod val="75000"/>
                </a:schemeClr>
              </a:solidFill>
              <a:latin typeface="Lucida Console" pitchFamily="49" charset="0"/>
            </a:endParaRPr>
          </a:p>
          <a:p>
            <a:pPr>
              <a:spcBef>
                <a:spcPts val="0"/>
              </a:spcBef>
              <a:buNone/>
            </a:pPr>
            <a:endParaRPr lang="en-US" altLang="en-US" dirty="0">
              <a:latin typeface="Lucida Console" pitchFamily="49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00344" y="4272890"/>
            <a:ext cx="9424532" cy="271351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   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=[1,2,3,4,5,6]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   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for 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 in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: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       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if </a:t>
            </a:r>
            <a:r>
              <a:rPr lang="en-US" altLang="en-US" sz="2796" b="1" kern="0" dirty="0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%2: </a:t>
            </a:r>
            <a:r>
              <a:rPr lang="en-US" altLang="en-US" sz="2796" b="1" kern="0" dirty="0" err="1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 err="1">
                <a:solidFill>
                  <a:srgbClr val="00B050"/>
                </a:solidFill>
                <a:latin typeface="Lucida Console" pitchFamily="49" charset="0"/>
              </a:rPr>
              <a:t>.remove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(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)</a:t>
            </a:r>
          </a:p>
          <a:p>
            <a:pPr defTabSz="845198">
              <a:lnSpc>
                <a:spcPct val="60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en-US" sz="2796" kern="0" dirty="0">
              <a:solidFill>
                <a:prstClr val="white">
                  <a:lumMod val="75000"/>
                </a:prstClr>
              </a:solidFill>
              <a:latin typeface="Lucida Console" pitchFamily="49" charset="0"/>
            </a:endParaRP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   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[2, 4, 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</p:txBody>
      </p:sp>
      <p:sp>
        <p:nvSpPr>
          <p:cNvPr id="4" name="Rectangle 1"/>
          <p:cNvSpPr txBox="1">
            <a:spLocks noChangeArrowheads="1"/>
          </p:cNvSpPr>
          <p:nvPr/>
        </p:nvSpPr>
        <p:spPr bwMode="auto">
          <a:xfrm>
            <a:off x="4913" y="3619194"/>
            <a:ext cx="9719966" cy="66146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198">
              <a:lnSpc>
                <a:spcPct val="80000"/>
              </a:lnSpc>
              <a:tabLst>
                <a:tab pos="0" algn="l"/>
                <a:tab pos="413658" algn="l"/>
                <a:tab pos="827314" algn="l"/>
                <a:tab pos="1240971" algn="l"/>
                <a:tab pos="1654627" algn="l"/>
                <a:tab pos="2069869" algn="l"/>
                <a:tab pos="2483527" algn="l"/>
                <a:tab pos="2897183" algn="l"/>
                <a:tab pos="3310840" algn="l"/>
                <a:tab pos="3726082" algn="l"/>
                <a:tab pos="4139739" algn="l"/>
                <a:tab pos="4553395" algn="l"/>
                <a:tab pos="4967052" algn="l"/>
                <a:tab pos="5382294" algn="l"/>
                <a:tab pos="5795952" algn="l"/>
                <a:tab pos="6209607" algn="l"/>
                <a:tab pos="6623265" algn="l"/>
                <a:tab pos="7038507" algn="l"/>
                <a:tab pos="7452162" algn="l"/>
                <a:tab pos="7865820" algn="l"/>
                <a:tab pos="8279477" algn="l"/>
              </a:tabLst>
            </a:pPr>
            <a:r>
              <a:rPr lang="en-US" altLang="en-US" sz="924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But, you </a:t>
            </a:r>
            <a:r>
              <a:rPr lang="en-US" altLang="en-US" sz="4068" i="1" kern="0" dirty="0">
                <a:solidFill>
                  <a:srgbClr val="4BD0FF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can</a:t>
            </a:r>
            <a:r>
              <a:rPr lang="en-US" altLang="en-US" sz="4068" kern="0" dirty="0">
                <a:solidFill>
                  <a:srgbClr val="4BD0FF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change a list</a:t>
            </a:r>
            <a:endParaRPr lang="en-GB" altLang="en-US" sz="4068" kern="0" dirty="0">
              <a:solidFill>
                <a:srgbClr val="4BD0FF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084186" y="4185226"/>
            <a:ext cx="1549561" cy="708410"/>
          </a:xfrm>
          <a:prstGeom prst="wedgeRoundRectCallout">
            <a:avLst>
              <a:gd name="adj1" fmla="val -304520"/>
              <a:gd name="adj2" fmla="val 109462"/>
              <a:gd name="adj3" fmla="val 16667"/>
            </a:avLst>
          </a:prstGeom>
          <a:solidFill>
            <a:srgbClr val="66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291" tIns="45646" rIns="91291" bIns="45646" numCol="1" rtlCol="0" anchor="t" anchorCtr="0" compatLnSpc="1">
            <a:prstTxWarp prst="textNoShape">
              <a:avLst/>
            </a:prstTxWarp>
          </a:bodyPr>
          <a:lstStyle/>
          <a:p>
            <a:pPr defTabSz="8451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68" dirty="0">
                <a:solidFill>
                  <a:srgbClr val="000000"/>
                </a:solidFill>
                <a:latin typeface="Times New Roman" charset="0"/>
              </a:rPr>
              <a:t>Why?</a:t>
            </a:r>
            <a:endParaRPr lang="zh-TW" altLang="en-US" sz="4068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 bwMode="auto">
          <a:xfrm>
            <a:off x="4913" y="856792"/>
            <a:ext cx="9719966" cy="66146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198">
              <a:lnSpc>
                <a:spcPct val="80000"/>
              </a:lnSpc>
              <a:tabLst>
                <a:tab pos="0" algn="l"/>
                <a:tab pos="413658" algn="l"/>
                <a:tab pos="827314" algn="l"/>
                <a:tab pos="1240971" algn="l"/>
                <a:tab pos="1654627" algn="l"/>
                <a:tab pos="2069869" algn="l"/>
                <a:tab pos="2483527" algn="l"/>
                <a:tab pos="2897183" algn="l"/>
                <a:tab pos="3310840" algn="l"/>
                <a:tab pos="3726082" algn="l"/>
                <a:tab pos="4139739" algn="l"/>
                <a:tab pos="4553395" algn="l"/>
                <a:tab pos="4967052" algn="l"/>
                <a:tab pos="5382294" algn="l"/>
                <a:tab pos="5795952" algn="l"/>
                <a:tab pos="6209607" algn="l"/>
                <a:tab pos="6623265" algn="l"/>
                <a:tab pos="7038507" algn="l"/>
                <a:tab pos="7452162" algn="l"/>
                <a:tab pos="7865820" algn="l"/>
                <a:tab pos="8279477" algn="l"/>
              </a:tabLst>
            </a:pPr>
            <a:r>
              <a:rPr lang="en-US" altLang="en-US" sz="924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But, you </a:t>
            </a:r>
            <a:r>
              <a:rPr lang="en-US" altLang="en-US" sz="4068" i="1" kern="0" dirty="0">
                <a:solidFill>
                  <a:srgbClr val="4BD0FF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can</a:t>
            </a:r>
            <a:r>
              <a:rPr lang="en-US" altLang="en-US" sz="4068" kern="0" dirty="0">
                <a:solidFill>
                  <a:srgbClr val="4BD0FF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change a list</a:t>
            </a:r>
            <a:endParaRPr lang="en-GB" altLang="en-US" sz="4068" kern="0" dirty="0">
              <a:solidFill>
                <a:srgbClr val="4BD0FF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 3"/>
          <p:cNvSpPr txBox="1">
            <a:spLocks noChangeArrowheads="1"/>
          </p:cNvSpPr>
          <p:nvPr/>
        </p:nvSpPr>
        <p:spPr bwMode="auto">
          <a:xfrm>
            <a:off x="300344" y="1510487"/>
            <a:ext cx="9424532" cy="271351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=[1,2,3,4,5,6]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for 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 in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: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  </a:t>
            </a:r>
            <a:r>
              <a:rPr lang="en-US" altLang="en-US" sz="2796" kern="0" dirty="0">
                <a:solidFill>
                  <a:schemeClr val="bg1"/>
                </a:solidFill>
                <a:latin typeface="Lucida Console" pitchFamily="49" charset="0"/>
              </a:rPr>
              <a:t>.,.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if </a:t>
            </a:r>
            <a:r>
              <a:rPr lang="en-US" altLang="en-US" sz="2796" b="1" kern="0" dirty="0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%2: </a:t>
            </a:r>
            <a:r>
              <a:rPr lang="en-US" altLang="en-US" sz="2796" b="1" kern="0" dirty="0" err="1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 err="1">
                <a:solidFill>
                  <a:srgbClr val="00B050"/>
                </a:solidFill>
                <a:latin typeface="Lucida Console" pitchFamily="49" charset="0"/>
              </a:rPr>
              <a:t>.remove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(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)</a:t>
            </a:r>
          </a:p>
          <a:p>
            <a:pPr defTabSz="845198">
              <a:lnSpc>
                <a:spcPct val="6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[2, 4, 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4913" y="5590"/>
            <a:ext cx="9719966" cy="11692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21" tIns="42261" rIns="84521" bIns="42261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198">
              <a:lnSpc>
                <a:spcPct val="80000"/>
              </a:lnSpc>
              <a:tabLst>
                <a:tab pos="0" algn="l"/>
                <a:tab pos="413658" algn="l"/>
                <a:tab pos="827314" algn="l"/>
                <a:tab pos="1240971" algn="l"/>
                <a:tab pos="1654627" algn="l"/>
                <a:tab pos="2069869" algn="l"/>
                <a:tab pos="2483527" algn="l"/>
                <a:tab pos="2897183" algn="l"/>
                <a:tab pos="3310840" algn="l"/>
                <a:tab pos="3726082" algn="l"/>
                <a:tab pos="4139739" algn="l"/>
                <a:tab pos="4553395" algn="l"/>
                <a:tab pos="4967052" algn="l"/>
                <a:tab pos="5382294" algn="l"/>
                <a:tab pos="5795952" algn="l"/>
                <a:tab pos="6209607" algn="l"/>
                <a:tab pos="6623265" algn="l"/>
                <a:tab pos="7038507" algn="l"/>
                <a:tab pos="7452162" algn="l"/>
                <a:tab pos="7865820" algn="l"/>
                <a:tab pos="8279477" algn="l"/>
              </a:tabLst>
            </a:pPr>
            <a:r>
              <a:rPr lang="en-US" altLang="en-US" sz="924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You </a:t>
            </a:r>
            <a:r>
              <a:rPr lang="en-US" altLang="en-US" sz="4068" kern="0" dirty="0">
                <a:solidFill>
                  <a:srgbClr val="FFC0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can’t change a set </a:t>
            </a:r>
            <a:r>
              <a:rPr lang="en-US" altLang="en-US" sz="4068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while iterating</a:t>
            </a:r>
            <a:endParaRPr lang="en-GB" altLang="en-US" sz="4068" kern="0" dirty="0">
              <a:solidFill>
                <a:srgbClr val="0070C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459135" y="823186"/>
            <a:ext cx="2388652" cy="708410"/>
          </a:xfrm>
          <a:prstGeom prst="wedgeRoundRectCallout">
            <a:avLst>
              <a:gd name="adj1" fmla="val -137785"/>
              <a:gd name="adj2" fmla="val 246399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291" tIns="45646" rIns="91291" bIns="45646" numCol="1" rtlCol="0" anchor="t" anchorCtr="0" compatLnSpc="1">
            <a:prstTxWarp prst="textNoShape">
              <a:avLst/>
            </a:prstTxWarp>
          </a:bodyPr>
          <a:lstStyle/>
          <a:p>
            <a:pPr defTabSz="845198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68" dirty="0">
                <a:solidFill>
                  <a:srgbClr val="000000"/>
                </a:solidFill>
                <a:latin typeface="Times New Roman" charset="0"/>
              </a:rPr>
              <a:t>Why not?</a:t>
            </a:r>
            <a:endParaRPr lang="zh-TW" altLang="en-US" sz="4068" dirty="0">
              <a:solidFill>
                <a:srgbClr val="000000"/>
              </a:solidFill>
              <a:latin typeface="Times New Roman" charset="0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4509114" y="4306827"/>
            <a:ext cx="0" cy="365760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3650132" y="4691291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6210328" y="5068826"/>
            <a:ext cx="0" cy="365760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3"/>
          <p:cNvSpPr txBox="1">
            <a:spLocks noChangeArrowheads="1"/>
          </p:cNvSpPr>
          <p:nvPr/>
        </p:nvSpPr>
        <p:spPr bwMode="auto">
          <a:xfrm>
            <a:off x="300344" y="4272821"/>
            <a:ext cx="1305432" cy="2713519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84521" tIns="42261" rIns="84521" bIns="42261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  <a:endParaRPr lang="en-US" altLang="en-US" sz="2796" kern="0" dirty="0">
              <a:solidFill>
                <a:prstClr val="black"/>
              </a:solidFill>
              <a:latin typeface="Lucida Console" pitchFamily="49" charset="0"/>
            </a:endParaRP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  <a:endParaRPr lang="en-US" altLang="en-US" sz="2796" kern="0" dirty="0">
              <a:solidFill>
                <a:prstClr val="black"/>
              </a:solidFill>
              <a:latin typeface="Lucida Console" pitchFamily="49" charset="0"/>
            </a:endParaRP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altLang="en-US" sz="2796" kern="0" dirty="0">
              <a:solidFill>
                <a:srgbClr val="00B050"/>
              </a:solidFill>
              <a:latin typeface="Lucida Console" pitchFamily="49" charset="0"/>
            </a:endParaRPr>
          </a:p>
          <a:p>
            <a:pPr defTabSz="845198">
              <a:lnSpc>
                <a:spcPct val="6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  <a:endParaRPr lang="en-US" altLang="en-US" sz="2796" b="1" kern="0" dirty="0">
              <a:solidFill>
                <a:srgbClr val="00B050"/>
              </a:solidFill>
              <a:latin typeface="Lucida Console" pitchFamily="49" charset="0"/>
            </a:endParaRP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en-US" sz="2796" kern="0" dirty="0">
              <a:solidFill>
                <a:prstClr val="black"/>
              </a:solidFill>
              <a:latin typeface="Lucida Console" pitchFamily="49" charset="0"/>
            </a:endParaRP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en-US" sz="2796" kern="0" dirty="0">
              <a:solidFill>
                <a:prstClr val="white">
                  <a:lumMod val="75000"/>
                </a:prstClr>
              </a:solidFill>
              <a:latin typeface="Lucida Console" pitchFamily="49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1229046" y="4691291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1232510" y="5075754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506142" y="5733847"/>
            <a:ext cx="0" cy="310896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229046" y="5719991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232509" y="5359773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1229046" y="4306827"/>
            <a:ext cx="0" cy="347472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225582" y="6488918"/>
            <a:ext cx="0" cy="329184"/>
          </a:xfrm>
          <a:prstGeom prst="line">
            <a:avLst/>
          </a:prstGeom>
          <a:ln w="44450">
            <a:solidFill>
              <a:srgbClr val="4BD0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00346" y="1797978"/>
            <a:ext cx="4506366" cy="4664467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4521" tIns="42261" rIns="84521" bIns="42261" numCol="1" rtlCol="0" anchor="t" anchorCtr="0" compatLnSpc="1">
            <a:prstTxWarp prst="textNoShape">
              <a:avLst/>
            </a:prstTxWarp>
          </a:bodyPr>
          <a:lstStyle/>
          <a:p>
            <a:pPr defTabSz="845198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2959" dirty="0">
                <a:solidFill>
                  <a:prstClr val="black"/>
                </a:solidFill>
                <a:latin typeface="Times New Roman" charset="0"/>
              </a:rPr>
              <a:t>Answer: It is due to the data structures used to implement these two data types.</a:t>
            </a:r>
          </a:p>
          <a:p>
            <a:pPr defTabSz="845198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2959" spc="-19" dirty="0">
                <a:solidFill>
                  <a:prstClr val="black"/>
                </a:solidFill>
                <a:latin typeface="Times New Roman" charset="0"/>
              </a:rPr>
              <a:t>Pyt</a:t>
            </a:r>
            <a:r>
              <a:rPr lang="en-US" altLang="zh-TW" sz="2959" spc="-74" dirty="0">
                <a:solidFill>
                  <a:prstClr val="black"/>
                </a:solidFill>
                <a:latin typeface="Times New Roman" charset="0"/>
              </a:rPr>
              <a:t>ho</a:t>
            </a:r>
            <a:r>
              <a:rPr lang="en-US" altLang="zh-TW" sz="2959" spc="-278" dirty="0">
                <a:solidFill>
                  <a:prstClr val="black"/>
                </a:solidFill>
                <a:latin typeface="Times New Roman" charset="0"/>
              </a:rPr>
              <a:t>n</a:t>
            </a:r>
            <a:r>
              <a:rPr lang="en-US" altLang="zh-TW" sz="2959" spc="-111" dirty="0">
                <a:solidFill>
                  <a:prstClr val="black"/>
                </a:solidFill>
                <a:latin typeface="Times New Roman" charset="0"/>
              </a:rPr>
              <a:t>’</a:t>
            </a:r>
            <a:r>
              <a:rPr lang="en-US" altLang="zh-TW" sz="2959" spc="-19" dirty="0">
                <a:solidFill>
                  <a:prstClr val="black"/>
                </a:solidFill>
                <a:latin typeface="Times New Roman" charset="0"/>
              </a:rPr>
              <a:t>s</a:t>
            </a:r>
            <a:r>
              <a:rPr lang="en-US" altLang="zh-TW" sz="2218" spc="-19" dirty="0">
                <a:solidFill>
                  <a:prstClr val="black"/>
                </a:solidFill>
                <a:latin typeface="Times New Roman" charset="0"/>
              </a:rPr>
              <a:t> </a:t>
            </a:r>
            <a:r>
              <a:rPr lang="en-US" altLang="zh-TW" sz="2959" spc="-19" dirty="0">
                <a:solidFill>
                  <a:prstClr val="black"/>
                </a:solidFill>
                <a:latin typeface="Times New Roman" charset="0"/>
              </a:rPr>
              <a:t>smart</a:t>
            </a:r>
            <a:r>
              <a:rPr lang="en-US" altLang="zh-TW" sz="2218" spc="-19" dirty="0">
                <a:solidFill>
                  <a:prstClr val="black"/>
                </a:solidFill>
                <a:latin typeface="Times New Roman" charset="0"/>
              </a:rPr>
              <a:t> </a:t>
            </a:r>
            <a:r>
              <a:rPr lang="en-US" altLang="zh-TW" sz="2959" spc="-19" dirty="0">
                <a:solidFill>
                  <a:prstClr val="black"/>
                </a:solidFill>
                <a:latin typeface="Times New Roman" charset="0"/>
              </a:rPr>
              <a:t>data</a:t>
            </a:r>
            <a:r>
              <a:rPr lang="en-US" altLang="zh-TW" sz="2218" spc="-19" dirty="0">
                <a:solidFill>
                  <a:prstClr val="black"/>
                </a:solidFill>
                <a:latin typeface="Times New Roman" charset="0"/>
              </a:rPr>
              <a:t> </a:t>
            </a:r>
            <a:r>
              <a:rPr lang="en-US" altLang="zh-TW" sz="2959" spc="-19" dirty="0">
                <a:solidFill>
                  <a:prstClr val="black"/>
                </a:solidFill>
                <a:latin typeface="Times New Roman" charset="0"/>
              </a:rPr>
              <a:t>structures</a:t>
            </a:r>
            <a:r>
              <a:rPr lang="en-US" altLang="zh-TW" sz="2959" dirty="0">
                <a:solidFill>
                  <a:prstClr val="black"/>
                </a:solidFill>
                <a:latin typeface="Times New Roman" charset="0"/>
              </a:rPr>
              <a:t> improve code efficiency.</a:t>
            </a:r>
          </a:p>
          <a:p>
            <a:pPr defTabSz="845198" fontAlgn="base">
              <a:spcBef>
                <a:spcPct val="0"/>
              </a:spcBef>
              <a:spcAft>
                <a:spcPct val="0"/>
              </a:spcAft>
            </a:pPr>
            <a:r>
              <a:rPr lang="en-US" altLang="zh-TW" sz="2959" dirty="0">
                <a:solidFill>
                  <a:prstClr val="black"/>
                </a:solidFill>
                <a:latin typeface="Times New Roman" charset="0"/>
              </a:rPr>
              <a:t>But the trouble is the set’s data structure (a hash table), and the set’s lack of order, would not work predictably if it changed during iteration. </a:t>
            </a:r>
            <a:endParaRPr lang="zh-TW" altLang="en-US" sz="2959" dirty="0">
              <a:solidFill>
                <a:prstClr val="black"/>
              </a:solidFill>
              <a:latin typeface="Times New Roman" charset="0"/>
            </a:endParaRPr>
          </a:p>
        </p:txBody>
      </p:sp>
      <p:sp>
        <p:nvSpPr>
          <p:cNvPr id="31" name="Rectangle 3"/>
          <p:cNvSpPr txBox="1">
            <a:spLocks noChangeArrowheads="1"/>
          </p:cNvSpPr>
          <p:nvPr/>
        </p:nvSpPr>
        <p:spPr bwMode="auto">
          <a:xfrm>
            <a:off x="300344" y="4272890"/>
            <a:ext cx="9424532" cy="271351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=[1,2,3,4,5,6]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for 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 in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: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    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if </a:t>
            </a:r>
            <a:r>
              <a:rPr lang="en-US" altLang="en-US" sz="2796" b="1" kern="0" dirty="0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%2: </a:t>
            </a:r>
            <a:r>
              <a:rPr lang="en-US" altLang="en-US" sz="2796" b="1" kern="0" dirty="0" err="1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 err="1">
                <a:solidFill>
                  <a:srgbClr val="00B050"/>
                </a:solidFill>
                <a:latin typeface="Lucida Console" pitchFamily="49" charset="0"/>
              </a:rPr>
              <a:t>.remove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(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)</a:t>
            </a:r>
          </a:p>
          <a:p>
            <a:pPr defTabSz="845198">
              <a:lnSpc>
                <a:spcPct val="6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[2, 4, 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882679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401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401"/>
                            </p:stCondLst>
                            <p:childTnLst>
                              <p:par>
                                <p:cTn id="2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701"/>
                            </p:stCondLst>
                            <p:childTnLst>
                              <p:par>
                                <p:cTn id="5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01"/>
                            </p:stCondLst>
                            <p:childTnLst>
                              <p:par>
                                <p:cTn id="5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7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101"/>
                            </p:stCondLst>
                            <p:childTnLst>
                              <p:par>
                                <p:cTn id="7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101"/>
                            </p:stCondLst>
                            <p:childTnLst>
                              <p:par>
                                <p:cTn id="7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500"/>
                            </p:stCondLst>
                            <p:childTnLst>
                              <p:par>
                                <p:cTn id="8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500"/>
                            </p:stCondLst>
                            <p:childTnLst>
                              <p:par>
                                <p:cTn id="9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500"/>
                            </p:stCondLst>
                            <p:childTnLst>
                              <p:par>
                                <p:cTn id="10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"/>
                            </p:stCondLst>
                            <p:childTnLst>
                              <p:par>
                                <p:cTn id="10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1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500"/>
                            </p:stCondLst>
                            <p:childTnLst>
                              <p:par>
                                <p:cTn id="1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8" dur="500"/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000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34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4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6" presetClass="entr" presetSubtype="4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4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38" presetClass="exit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3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4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38" presetClass="exit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57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38" presetClass="exit" presetSubtype="0" ac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161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4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1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4" fill="hold">
                            <p:stCondLst>
                              <p:cond delay="1000"/>
                            </p:stCondLst>
                            <p:childTnLst>
                              <p:par>
                                <p:cTn id="165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6" dur="500"/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9" dur="500"/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2" dur="500"/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4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5" dur="500"/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8" dur="500"/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1" dur="500"/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4" dur="500"/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7" dur="500"/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58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1" presetID="1" presetClass="exit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3" presetID="1" presetClass="exit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1" presetClass="exit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8" presetID="64" presetClass="pat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38164E-6 -1.80026E-7 L 3.38164E-6 -0.40313 " pathEditMode="relative" rAng="0" ptsTypes="AA">
                                      <p:cBhvr>
                                        <p:cTn id="219" dur="1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167"/>
                                    </p:animMotion>
                                  </p:childTnLst>
                                </p:cTn>
                              </p:par>
                              <p:par>
                                <p:cTn id="220" presetID="64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1.57938E-6 4.07407E-6 L 1.57938E-6 -0.40324 " pathEditMode="relative" rAng="0" ptsTypes="AA">
                                      <p:cBhvr>
                                        <p:cTn id="22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162"/>
                                    </p:animMotion>
                                  </p:childTnLst>
                                </p:cTn>
                              </p:par>
                              <p:par>
                                <p:cTn id="222" presetID="64" presetClass="path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3.38164E-6 -1.80026E-7 L 3.38164E-6 -0.40313 " pathEditMode="relative" rAng="0" ptsTypes="AA">
                                      <p:cBhvr>
                                        <p:cTn id="223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16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9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3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11" grpId="0" animBg="1"/>
      <p:bldP spid="11" grpId="1" animBg="1"/>
      <p:bldP spid="11" grpId="2" animBg="1"/>
      <p:bldP spid="4" grpId="0" animBg="1"/>
      <p:bldP spid="4" grpId="1" animBg="1"/>
      <p:bldP spid="4" grpId="2" animBg="1"/>
      <p:bldP spid="9" grpId="0" animBg="1"/>
      <p:bldP spid="9" grpId="1" animBg="1"/>
      <p:bldP spid="12" grpId="0" animBg="1"/>
      <p:bldP spid="13" grpId="0" animBg="1"/>
      <p:bldP spid="8" grpId="1" animBg="1"/>
      <p:bldP spid="8" grpId="2" animBg="1"/>
      <p:bldP spid="10" grpId="0" animBg="1"/>
      <p:bldP spid="10" grpId="1" animBg="1"/>
      <p:bldP spid="31" grpId="0" animBg="1"/>
      <p:bldP spid="31" grpId="1" animBg="1"/>
      <p:bldP spid="31" grpId="2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300344" y="1510487"/>
            <a:ext cx="9424532" cy="271351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21" tIns="42261" rIns="84521" bIns="42261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=[1,2,3,4,5,6]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for 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 in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: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     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if </a:t>
            </a:r>
            <a:r>
              <a:rPr lang="en-US" altLang="en-US" sz="2796" b="1" kern="0" dirty="0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%2: </a:t>
            </a:r>
            <a:r>
              <a:rPr lang="en-US" altLang="en-US" sz="2796" b="1" kern="0" dirty="0" err="1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6" kern="0" dirty="0" err="1">
                <a:solidFill>
                  <a:srgbClr val="00B050"/>
                </a:solidFill>
                <a:latin typeface="Lucida Console" pitchFamily="49" charset="0"/>
              </a:rPr>
              <a:t>.remove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(</a:t>
            </a:r>
            <a:r>
              <a:rPr lang="en-US" altLang="en-US" sz="2796" b="1" kern="0" dirty="0" err="1">
                <a:solidFill>
                  <a:srgbClr val="008000"/>
                </a:solidFill>
                <a:latin typeface="Lucida Console" pitchFamily="49" charset="0"/>
              </a:rPr>
              <a:t>i</a:t>
            </a:r>
            <a:r>
              <a:rPr lang="en-US" altLang="en-US" sz="2796" kern="0" dirty="0">
                <a:solidFill>
                  <a:srgbClr val="00B050"/>
                </a:solidFill>
                <a:latin typeface="Lucida Console" pitchFamily="49" charset="0"/>
              </a:rPr>
              <a:t>)</a:t>
            </a:r>
          </a:p>
          <a:p>
            <a:pPr defTabSz="845198">
              <a:lnSpc>
                <a:spcPct val="6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6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black"/>
                </a:solidFill>
                <a:latin typeface="Lucida Console" pitchFamily="49" charset="0"/>
              </a:rPr>
              <a:t>[2, 4, 6]</a:t>
            </a:r>
          </a:p>
          <a:p>
            <a:pPr defTabSz="845198">
              <a:lnSpc>
                <a:spcPct val="9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6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947" y="2796"/>
            <a:ext cx="9727895" cy="117016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875">
              <a:lnSpc>
                <a:spcPct val="80000"/>
              </a:lnSpc>
              <a:tabLst>
                <a:tab pos="0" algn="l"/>
                <a:tab pos="413989" algn="l"/>
                <a:tab pos="827976" algn="l"/>
                <a:tab pos="1241965" algn="l"/>
                <a:tab pos="1655952" algn="l"/>
                <a:tab pos="2071526" algn="l"/>
                <a:tab pos="2485515" algn="l"/>
                <a:tab pos="2899503" algn="l"/>
                <a:tab pos="3313491" algn="l"/>
                <a:tab pos="3729065" algn="l"/>
                <a:tab pos="4143053" algn="l"/>
                <a:tab pos="4557041" algn="l"/>
                <a:tab pos="4971029" algn="l"/>
                <a:tab pos="5386603" algn="l"/>
                <a:tab pos="5800592" algn="l"/>
                <a:tab pos="6214579" algn="l"/>
                <a:tab pos="6628568" algn="l"/>
                <a:tab pos="7044142" algn="l"/>
                <a:tab pos="7458129" algn="l"/>
                <a:tab pos="7872118" algn="l"/>
                <a:tab pos="8286106" algn="l"/>
              </a:tabLst>
            </a:pPr>
            <a:r>
              <a:rPr lang="en-US" altLang="en-US" sz="925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7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You can’t change a set</a:t>
            </a:r>
            <a:r>
              <a:rPr lang="en-US" altLang="en-US" sz="3900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7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while iterating</a:t>
            </a:r>
            <a:endParaRPr lang="en-GB" altLang="en-US" sz="4071" kern="0" dirty="0">
              <a:solidFill>
                <a:srgbClr val="0070C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4" name="Rectangle 1"/>
          <p:cNvSpPr txBox="1">
            <a:spLocks noChangeArrowheads="1"/>
          </p:cNvSpPr>
          <p:nvPr/>
        </p:nvSpPr>
        <p:spPr bwMode="auto">
          <a:xfrm>
            <a:off x="947" y="854693"/>
            <a:ext cx="9727895" cy="66200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90" tIns="42295" rIns="84590" bIns="42295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875">
              <a:lnSpc>
                <a:spcPct val="80000"/>
              </a:lnSpc>
              <a:tabLst>
                <a:tab pos="0" algn="l"/>
                <a:tab pos="413989" algn="l"/>
                <a:tab pos="827976" algn="l"/>
                <a:tab pos="1241965" algn="l"/>
                <a:tab pos="1655952" algn="l"/>
                <a:tab pos="2071526" algn="l"/>
                <a:tab pos="2485515" algn="l"/>
                <a:tab pos="2899503" algn="l"/>
                <a:tab pos="3313491" algn="l"/>
                <a:tab pos="3729065" algn="l"/>
                <a:tab pos="4143053" algn="l"/>
                <a:tab pos="4557041" algn="l"/>
                <a:tab pos="4971029" algn="l"/>
                <a:tab pos="5386603" algn="l"/>
                <a:tab pos="5800592" algn="l"/>
                <a:tab pos="6214579" algn="l"/>
                <a:tab pos="6628568" algn="l"/>
                <a:tab pos="7044142" algn="l"/>
                <a:tab pos="7458129" algn="l"/>
                <a:tab pos="7872118" algn="l"/>
                <a:tab pos="8286106" algn="l"/>
              </a:tabLst>
            </a:pPr>
            <a:r>
              <a:rPr lang="en-US" altLang="en-US" sz="925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7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But, you </a:t>
            </a:r>
            <a:r>
              <a:rPr lang="en-US" altLang="en-US" sz="4071" i="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can</a:t>
            </a:r>
            <a:r>
              <a:rPr lang="en-US" altLang="en-US" sz="407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change a list</a:t>
            </a:r>
            <a:endParaRPr lang="en-GB" altLang="en-US" sz="4071" kern="0" dirty="0">
              <a:solidFill>
                <a:srgbClr val="0070C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2" name="Rectangle 1"/>
          <p:cNvSpPr txBox="1">
            <a:spLocks noChangeArrowheads="1"/>
          </p:cNvSpPr>
          <p:nvPr/>
        </p:nvSpPr>
        <p:spPr bwMode="auto">
          <a:xfrm>
            <a:off x="947" y="3700657"/>
            <a:ext cx="9727895" cy="662006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90" tIns="42295" rIns="84590" bIns="42295" numCol="1" anchor="ctr" anchorCtr="0" compatLnSpc="1">
            <a:prstTxWarp prst="textNoShape">
              <a:avLst/>
            </a:prstTxWarp>
            <a:normAutofit/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888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93822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6pPr>
            <a:lvl7pPr marL="987643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7pPr>
            <a:lvl8pPr marL="1481465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8pPr>
            <a:lvl9pPr marL="1975287" algn="ctr" rtl="0" eaLnBrk="1" fontAlgn="base" hangingPunct="1">
              <a:spcBef>
                <a:spcPct val="0"/>
              </a:spcBef>
              <a:spcAft>
                <a:spcPct val="0"/>
              </a:spcAft>
              <a:defRPr sz="3888">
                <a:solidFill>
                  <a:srgbClr val="222222"/>
                </a:solidFill>
                <a:latin typeface="Arial" charset="0"/>
              </a:defRPr>
            </a:lvl9pPr>
          </a:lstStyle>
          <a:p>
            <a:pPr algn="l" defTabSz="845875">
              <a:lnSpc>
                <a:spcPct val="80000"/>
              </a:lnSpc>
              <a:tabLst>
                <a:tab pos="0" algn="l"/>
                <a:tab pos="413989" algn="l"/>
                <a:tab pos="827976" algn="l"/>
                <a:tab pos="1241965" algn="l"/>
                <a:tab pos="1655952" algn="l"/>
                <a:tab pos="2071526" algn="l"/>
                <a:tab pos="2485515" algn="l"/>
                <a:tab pos="2899503" algn="l"/>
                <a:tab pos="3313491" algn="l"/>
                <a:tab pos="3729065" algn="l"/>
                <a:tab pos="4143053" algn="l"/>
                <a:tab pos="4557041" algn="l"/>
                <a:tab pos="4971029" algn="l"/>
                <a:tab pos="5386603" algn="l"/>
                <a:tab pos="5800592" algn="l"/>
                <a:tab pos="6214579" algn="l"/>
                <a:tab pos="6628568" algn="l"/>
                <a:tab pos="7044142" algn="l"/>
                <a:tab pos="7458129" algn="l"/>
                <a:tab pos="7872118" algn="l"/>
                <a:tab pos="8286106" algn="l"/>
              </a:tabLst>
            </a:pPr>
            <a:r>
              <a:rPr lang="en-US" altLang="en-US" sz="925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 </a:t>
            </a:r>
            <a:r>
              <a:rPr lang="en-US" altLang="en-US" sz="4071" kern="0" dirty="0">
                <a:solidFill>
                  <a:srgbClr val="0070C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But, even for lists, you need caution:</a:t>
            </a:r>
            <a:endParaRPr lang="en-GB" altLang="en-US" sz="4071" kern="0" dirty="0">
              <a:solidFill>
                <a:srgbClr val="0070C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5" name="Rectangle 3"/>
          <p:cNvSpPr txBox="1">
            <a:spLocks noChangeArrowheads="1"/>
          </p:cNvSpPr>
          <p:nvPr/>
        </p:nvSpPr>
        <p:spPr bwMode="auto">
          <a:xfrm>
            <a:off x="296621" y="4273577"/>
            <a:ext cx="9432220" cy="258162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 </a:t>
            </a:r>
            <a:r>
              <a:rPr lang="en-US" altLang="en-US" sz="2798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=['</a:t>
            </a:r>
            <a:r>
              <a:rPr lang="en-US" altLang="en-US" sz="2798" kern="0" dirty="0" err="1">
                <a:solidFill>
                  <a:prstClr val="black"/>
                </a:solidFill>
                <a:latin typeface="Lucida Console" pitchFamily="49" charset="0"/>
              </a:rPr>
              <a:t>a','b','c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']</a:t>
            </a:r>
          </a:p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&gt;&gt;&gt;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 for </a:t>
            </a:r>
            <a:r>
              <a:rPr lang="en-US" altLang="en-US" sz="2798" b="1" kern="0" dirty="0" err="1">
                <a:solidFill>
                  <a:srgbClr val="00B050"/>
                </a:solidFill>
                <a:latin typeface="Lucida Console" pitchFamily="49" charset="0"/>
              </a:rPr>
              <a:t>i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 in </a:t>
            </a:r>
            <a:r>
              <a:rPr lang="en-US" altLang="en-US" sz="2798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:</a:t>
            </a:r>
          </a:p>
          <a:p>
            <a:pPr defTabSz="845875">
              <a:lnSpc>
                <a:spcPct val="7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     print(</a:t>
            </a:r>
            <a:r>
              <a:rPr lang="en-US" altLang="en-US" sz="2798" b="1" kern="0" dirty="0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,": ",</a:t>
            </a:r>
            <a:r>
              <a:rPr lang="en-US" altLang="en-US" sz="2798" b="1" kern="0" dirty="0" err="1">
                <a:solidFill>
                  <a:srgbClr val="00B050"/>
                </a:solidFill>
                <a:latin typeface="Lucida Console" pitchFamily="49" charset="0"/>
              </a:rPr>
              <a:t>i</a:t>
            </a:r>
            <a:r>
              <a:rPr lang="en-US" altLang="en-US" sz="2798" kern="0" dirty="0" err="1">
                <a:solidFill>
                  <a:prstClr val="black"/>
                </a:solidFill>
                <a:latin typeface="Lucida Console" pitchFamily="49" charset="0"/>
              </a:rPr>
              <a:t>,sep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="")</a:t>
            </a:r>
          </a:p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     </a:t>
            </a:r>
            <a:r>
              <a:rPr lang="en-US" altLang="en-US" sz="2798" b="1" kern="0" dirty="0" err="1">
                <a:solidFill>
                  <a:srgbClr val="00B050"/>
                </a:solidFill>
                <a:latin typeface="Lucida Console" pitchFamily="49" charset="0"/>
              </a:rPr>
              <a:t>L</a:t>
            </a:r>
            <a:r>
              <a:rPr lang="en-US" altLang="en-US" sz="2798" kern="0" dirty="0" err="1">
                <a:solidFill>
                  <a:srgbClr val="00B050"/>
                </a:solidFill>
                <a:latin typeface="Lucida Console" pitchFamily="49" charset="0"/>
              </a:rPr>
              <a:t>.insert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(1,</a:t>
            </a:r>
            <a:r>
              <a:rPr lang="en-US" altLang="en-US" sz="2798" b="1" kern="0" dirty="0">
                <a:solidFill>
                  <a:srgbClr val="7030A0"/>
                </a:solidFill>
                <a:latin typeface="Lucida Console" pitchFamily="49" charset="0"/>
              </a:rPr>
              <a:t>len(L)-2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)</a:t>
            </a:r>
          </a:p>
          <a:p>
            <a:pPr defTabSz="845875">
              <a:lnSpc>
                <a:spcPct val="5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prstClr val="white">
                    <a:lumMod val="75000"/>
                  </a:prstClr>
                </a:solidFill>
                <a:latin typeface="Lucida Console" pitchFamily="49" charset="0"/>
              </a:rPr>
              <a:t>...</a:t>
            </a:r>
            <a:endParaRPr lang="en-US" altLang="en-US" sz="2798" kern="0" dirty="0">
              <a:solidFill>
                <a:srgbClr val="FFFFFF"/>
              </a:solidFill>
              <a:latin typeface="Lucida Console" pitchFamily="49" charset="0"/>
            </a:endParaRPr>
          </a:p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srgbClr val="00B050"/>
                </a:solidFill>
                <a:latin typeface="Lucida Console" pitchFamily="49" charset="0"/>
              </a:rPr>
              <a:t>['a', 'b', 'c']: a</a:t>
            </a:r>
          </a:p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srgbClr val="00B050"/>
                </a:solidFill>
                <a:latin typeface="Lucida Console" pitchFamily="49" charset="0"/>
              </a:rPr>
              <a:t>['a', </a:t>
            </a:r>
            <a:r>
              <a:rPr lang="en-US" altLang="en-US" sz="2798" b="1" kern="0" dirty="0">
                <a:solidFill>
                  <a:srgbClr val="7030A0"/>
                </a:solidFill>
                <a:latin typeface="Lucida Console" pitchFamily="49" charset="0"/>
              </a:rPr>
              <a:t>1</a:t>
            </a:r>
            <a:r>
              <a:rPr lang="en-US" altLang="en-US" sz="2798" kern="0" dirty="0">
                <a:solidFill>
                  <a:srgbClr val="00B050"/>
                </a:solidFill>
                <a:latin typeface="Lucida Console" pitchFamily="49" charset="0"/>
              </a:rPr>
              <a:t>, 'b', 'c']: 1</a:t>
            </a:r>
          </a:p>
          <a:p>
            <a:pPr defTabSz="845875">
              <a:lnSpc>
                <a:spcPct val="80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en-US" sz="2798" kern="0" dirty="0">
                <a:solidFill>
                  <a:srgbClr val="00B050"/>
                </a:solidFill>
                <a:latin typeface="Lucida Console" pitchFamily="49" charset="0"/>
              </a:rPr>
              <a:t>['a', </a:t>
            </a:r>
            <a:r>
              <a:rPr lang="en-US" altLang="en-US" sz="2798" b="1" kern="0" dirty="0">
                <a:solidFill>
                  <a:srgbClr val="7030A0"/>
                </a:solidFill>
                <a:latin typeface="Lucida Console" pitchFamily="49" charset="0"/>
              </a:rPr>
              <a:t>2</a:t>
            </a:r>
            <a:r>
              <a:rPr lang="en-US" altLang="en-US" sz="2798" kern="0" dirty="0">
                <a:solidFill>
                  <a:srgbClr val="00B050"/>
                </a:solidFill>
                <a:latin typeface="Lucida Console" pitchFamily="49" charset="0"/>
              </a:rPr>
              <a:t>, 1, 'b', 'c']: 1 </a:t>
            </a:r>
            <a:r>
              <a:rPr lang="en-US" altLang="en-US" sz="2798" kern="0" dirty="0">
                <a:solidFill>
                  <a:prstClr val="black"/>
                </a:solidFill>
                <a:latin typeface="Lucida Console" pitchFamily="49" charset="0"/>
              </a:rPr>
              <a:t>... </a:t>
            </a:r>
            <a:r>
              <a:rPr lang="en-US" altLang="en-US" sz="2798" kern="0" dirty="0">
                <a:solidFill>
                  <a:srgbClr val="FF0000"/>
                </a:solidFill>
                <a:latin typeface="Lucida Console" pitchFamily="49" charset="0"/>
              </a:rPr>
              <a:t>← goes forever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709017" y="5199018"/>
            <a:ext cx="1550825" cy="708988"/>
          </a:xfrm>
          <a:prstGeom prst="wedgeRoundRectCallout">
            <a:avLst>
              <a:gd name="adj1" fmla="val -5787"/>
              <a:gd name="adj2" fmla="val 135977"/>
              <a:gd name="adj3" fmla="val 16667"/>
            </a:avLst>
          </a:prstGeom>
          <a:solidFill>
            <a:srgbClr val="66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8458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71" dirty="0">
                <a:solidFill>
                  <a:srgbClr val="000000"/>
                </a:solidFill>
                <a:latin typeface="Times New Roman" charset="0"/>
              </a:rPr>
              <a:t>Why?</a:t>
            </a:r>
            <a:endParaRPr lang="zh-TW" altLang="en-US" sz="4071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994548" y="603219"/>
            <a:ext cx="3987834" cy="2563302"/>
          </a:xfrm>
          <a:prstGeom prst="wedgeRoundRectCallout">
            <a:avLst>
              <a:gd name="adj1" fmla="val -3142"/>
              <a:gd name="adj2" fmla="val 131908"/>
              <a:gd name="adj3" fmla="val 16667"/>
            </a:avLst>
          </a:prstGeom>
          <a:solidFill>
            <a:srgbClr val="66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71" dirty="0">
                <a:solidFill>
                  <a:srgbClr val="000000"/>
                </a:solidFill>
                <a:latin typeface="Times New Roman" charset="0"/>
              </a:rPr>
              <a:t>It isn’t a surprise that this list that keeps growing forever.</a:t>
            </a:r>
            <a:endParaRPr lang="zh-TW" altLang="en-US" sz="4071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553033" y="2316431"/>
            <a:ext cx="3987834" cy="2563302"/>
          </a:xfrm>
          <a:prstGeom prst="wedgeRoundRectCallout">
            <a:avLst>
              <a:gd name="adj1" fmla="val -51290"/>
              <a:gd name="adj2" fmla="val 112004"/>
              <a:gd name="adj3" fmla="val 16667"/>
            </a:avLst>
          </a:prstGeom>
          <a:solidFill>
            <a:srgbClr val="66CCFF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75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71" dirty="0">
                <a:solidFill>
                  <a:srgbClr val="000000"/>
                </a:solidFill>
                <a:latin typeface="Times New Roman" charset="0"/>
              </a:rPr>
              <a:t>But its revisiting of the same element might be unexpected.</a:t>
            </a:r>
            <a:endParaRPr lang="zh-TW" altLang="en-US" sz="4071" dirty="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42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5" grpId="0" animBg="1"/>
      <p:bldP spid="7" grpId="0" animBg="1"/>
      <p:bldP spid="8" grpId="0" animBg="1"/>
      <p:bldP spid="9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conditional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prstClr val="black"/>
                </a:solidFill>
                <a:latin typeface="Lucida Console" panose="020B0609040504020204" pitchFamily="49" charset="0"/>
              </a:rPr>
              <a:t> if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looping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prstClr val="black"/>
                </a:solidFill>
                <a:latin typeface="Lucida Console" panose="020B0609040504020204" pitchFamily="49" charset="0"/>
              </a:rPr>
              <a:t> while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prstClr val="black"/>
                </a:solidFill>
                <a:latin typeface="Lucida Console" panose="020B0609040504020204" pitchFamily="49" charset="0"/>
              </a:rPr>
              <a:t> for</a:t>
            </a:r>
            <a:endParaRPr lang="en-US" altLang="en-US" sz="2600" b="1" dirty="0">
              <a:solidFill>
                <a:prstClr val="black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>
                <a:solidFill>
                  <a:srgbClr val="0070C0"/>
                </a:solidFill>
              </a:rPr>
              <a:t>Control Flow</a:t>
            </a:r>
          </a:p>
        </p:txBody>
      </p:sp>
    </p:spTree>
    <p:extLst>
      <p:ext uri="{BB962C8B-B14F-4D97-AF65-F5344CB8AC3E}">
        <p14:creationId xmlns:p14="http://schemas.microsoft.com/office/powerpoint/2010/main" val="362630765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A syntax useful for iteration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multiple assignment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Making </a:t>
            </a:r>
            <a:r>
              <a:rPr lang="en-US" sz="3400" b="1" spc="-10" dirty="0" err="1">
                <a:solidFill>
                  <a:srgbClr val="92D050"/>
                </a:solidFill>
              </a:rPr>
              <a:t>iterables</a:t>
            </a:r>
            <a:r>
              <a:rPr lang="en-US" sz="3400" b="1" spc="-10" dirty="0">
                <a:solidFill>
                  <a:srgbClr val="92D050"/>
                </a:solidFill>
              </a:rPr>
              <a:t> for the purpose of iteration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enumerate()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zip()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 err="1">
                <a:solidFill>
                  <a:srgbClr val="0070C0"/>
                </a:solidFill>
              </a:rPr>
              <a:t>Pythonic</a:t>
            </a:r>
            <a:r>
              <a:rPr lang="en-US" altLang="en-US" sz="4800" dirty="0">
                <a:solidFill>
                  <a:srgbClr val="0070C0"/>
                </a:solidFill>
              </a:rPr>
              <a:t> Iteration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34525453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a&lt;2: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#No body is here, so 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we still 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nee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 it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print(a</a:t>
            </a:r>
            <a:r>
              <a:rPr lang="en-US" altLang="en-US" spc="-4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12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</a:t>
            </a:r>
            <a:r>
              <a:rPr lang="en-US" altLang="en-US" sz="20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</a:t>
            </a:r>
            <a:r>
              <a:rPr lang="en-US" altLang="en-US" spc="-11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av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bod</a:t>
            </a:r>
            <a:r>
              <a:rPr lang="en-US" altLang="en-US" spc="-1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y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,</a:t>
            </a:r>
            <a:r>
              <a:rPr lang="en-US" altLang="en-US" sz="2400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but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is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t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here</a:t>
            </a:r>
            <a:r>
              <a:rPr lang="en-US" altLang="en-US" sz="2400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mo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</a:t>
            </a:r>
            <a:r>
              <a:rPr lang="en-US" altLang="en-US" spc="-14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  <a:endParaRPr lang="en-US" altLang="en-US" spc="-50" dirty="0">
              <a:solidFill>
                <a:srgbClr val="FFFF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a+=1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#Python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doesn't know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the body is done</a:t>
            </a: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a&lt;3:a+=1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 more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print(a)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error,</a:t>
            </a:r>
            <a:r>
              <a:rPr lang="en-US" altLang="en-US" spc="-60" dirty="0">
                <a:solidFill>
                  <a:srgbClr val="FF99CC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right?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prstClr val="black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a&lt;9:a+=1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Why can't it know?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Because an</a:t>
            </a:r>
            <a:endParaRPr lang="en-US" altLang="en-US" i="1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white">
                  <a:lumMod val="95000"/>
                </a:prstClr>
              </a:solidFill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9360694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2"/>
          <p:cNvSpPr txBox="1">
            <a:spLocks/>
          </p:cNvSpPr>
          <p:nvPr/>
        </p:nvSpPr>
        <p:spPr>
          <a:xfrm>
            <a:off x="282359" y="6428508"/>
            <a:ext cx="924935" cy="4294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50" name="Straight Arrow Connector 49"/>
          <p:cNvCxnSpPr/>
          <p:nvPr/>
        </p:nvCxnSpPr>
        <p:spPr>
          <a:xfrm flipV="1">
            <a:off x="5855494" y="3581400"/>
            <a:ext cx="1371600" cy="289560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3103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A syntax useful for iteration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multiple assignment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Making </a:t>
            </a:r>
            <a:r>
              <a:rPr lang="en-US" sz="3400" b="1" spc="-10" dirty="0" err="1">
                <a:solidFill>
                  <a:srgbClr val="92D050"/>
                </a:solidFill>
              </a:rPr>
              <a:t>iterables</a:t>
            </a:r>
            <a:r>
              <a:rPr lang="en-US" sz="3400" b="1" spc="-10" dirty="0">
                <a:solidFill>
                  <a:srgbClr val="92D050"/>
                </a:solidFill>
              </a:rPr>
              <a:t> for the purpose of iteration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enumerate()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969696"/>
                </a:solidFill>
                <a:latin typeface="Lucida Console" panose="020B0609040504020204" pitchFamily="49" charset="0"/>
              </a:rPr>
              <a:t> zip()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 err="1">
                <a:solidFill>
                  <a:srgbClr val="0070C0"/>
                </a:solidFill>
              </a:rPr>
              <a:t>Pythonic</a:t>
            </a:r>
            <a:r>
              <a:rPr lang="en-US" altLang="en-US" sz="4800" dirty="0">
                <a:solidFill>
                  <a:srgbClr val="0070C0"/>
                </a:solidFill>
              </a:rPr>
              <a:t> Iteration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9473021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-117134" y="1076326"/>
            <a:ext cx="10582728" cy="58959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altLang="en-US" sz="2000" dirty="0">
                <a:solidFill>
                  <a:sysClr val="window" lastClr="FFFFFF"/>
                </a:solidFill>
                <a:latin typeface="Calibri"/>
                <a:cs typeface="Calibri" panose="020F0502020204030204" pitchFamily="34" charset="0"/>
              </a:rPr>
              <a:t>:</a:t>
            </a:r>
            <a:endParaRPr lang="en-US" altLang="en-US" sz="2000" dirty="0">
              <a:solidFill>
                <a:sysClr val="window" lastClr="FFFFFF"/>
              </a:solidFill>
              <a:latin typeface="Calibri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ysClr val="window" lastClr="FFFFFF">
                    <a:lumMod val="6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0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 . . .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#all set to 2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 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</a:t>
            </a:r>
            <a:r>
              <a:rPr lang="en-US" altLang="en-US" sz="250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#respectively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2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79000"/>
              </a:lnSpc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list/tuple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endParaRPr lang="en-US" altLang="en-US" sz="2500" dirty="0">
              <a:solidFill>
                <a:sysClr val="windowText" lastClr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Traceback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 File "&lt;</a:t>
            </a: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stdin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 err="1">
                <a:solidFill>
                  <a:srgbClr val="FF0000"/>
                </a:solidFill>
                <a:cs typeface="Arial" panose="020B0604020202020204" pitchFamily="34" charset="0"/>
              </a:rPr>
              <a:t>ValueError</a:t>
            </a:r>
            <a:r>
              <a:rPr lang="en-US" altLang="en-US" sz="2500" dirty="0">
                <a:solidFill>
                  <a:srgbClr val="FF0000"/>
                </a:solidFill>
                <a:cs typeface="Arial" panose="020B0604020202020204" pitchFamily="34" charset="0"/>
              </a:rPr>
              <a:t>: not enough values to unpack (expected 3, got 2)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endParaRPr lang="en-US" altLang="en-US" sz="2500" dirty="0">
              <a:solidFill>
                <a:sysClr val="windowText" lastClr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Traceback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 File "&lt;</a:t>
            </a: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stdin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 err="1">
                <a:solidFill>
                  <a:srgbClr val="FF0000"/>
                </a:solidFill>
                <a:cs typeface="Arial" panose="020B0604020202020204" pitchFamily="34" charset="0"/>
              </a:rPr>
              <a:t>ValueError</a:t>
            </a:r>
            <a:r>
              <a:rPr lang="en-US" altLang="en-US" sz="2500" dirty="0">
                <a:solidFill>
                  <a:srgbClr val="FF0000"/>
                </a:solidFill>
                <a:cs typeface="Arial" panose="020B0604020202020204" pitchFamily="34" charset="0"/>
              </a:rPr>
              <a:t>: too many values to unpack (expected 3)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ysClr val="window" lastClr="FFFFFF">
                  <a:lumMod val="65000"/>
                </a:sys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7940" y="800101"/>
            <a:ext cx="9647555" cy="829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8438" indent="-198438">
              <a:lnSpc>
                <a:spcPct val="98000"/>
              </a:lnSpc>
              <a:buClr>
                <a:srgbClr val="3333CC"/>
              </a:buClr>
              <a:buSzPct val="150000"/>
              <a:buFont typeface="Wingdings" panose="05000000000000000000" pitchFamily="2" charset="2"/>
              <a:buChar char="§"/>
            </a:pPr>
            <a:r>
              <a:rPr lang="en-US" altLang="en-US" sz="2400" spc="-100" dirty="0">
                <a:solidFill>
                  <a:sysClr val="windowText" lastClr="000000"/>
                </a:solidFill>
                <a:cs typeface="Calibri" panose="020F0502020204030204" pitchFamily="34" charset="0"/>
              </a:rPr>
              <a:t> </a:t>
            </a:r>
            <a:r>
              <a:rPr lang="en-US" altLang="en-US" sz="3200" kern="0" spc="-100" dirty="0">
                <a:solidFill>
                  <a:srgbClr val="000000"/>
                </a:solidFill>
              </a:rPr>
              <a:t>Variable </a:t>
            </a:r>
            <a:r>
              <a:rPr lang="en-US" altLang="en-US" sz="3200" kern="0" spc="-100" dirty="0">
                <a:solidFill>
                  <a:srgbClr val="FF0000"/>
                </a:solidFill>
              </a:rPr>
              <a:t>assignments</a:t>
            </a:r>
            <a:r>
              <a:rPr lang="en-US" altLang="en-US" sz="3200" kern="0" spc="-100" dirty="0">
                <a:solidFill>
                  <a:srgbClr val="000000"/>
                </a:solidFill>
              </a:rPr>
              <a:t> can be </a:t>
            </a:r>
            <a:r>
              <a:rPr lang="en-US" altLang="en-US" sz="3200" b="1" i="1" kern="0" spc="-100" dirty="0">
                <a:solidFill>
                  <a:srgbClr val="FF0000"/>
                </a:solidFill>
              </a:rPr>
              <a:t>chained</a:t>
            </a:r>
            <a:r>
              <a:rPr lang="en-US" altLang="en-US" sz="2000" kern="0" spc="-100" dirty="0">
                <a:solidFill>
                  <a:srgbClr val="000000"/>
                </a:solidFill>
              </a:rPr>
              <a:t> </a:t>
            </a:r>
            <a:r>
              <a:rPr lang="en-US" altLang="en-US" sz="3200" kern="0" spc="-100" dirty="0">
                <a:solidFill>
                  <a:srgbClr val="000000"/>
                </a:solidFill>
              </a:rPr>
              <a:t>:</a:t>
            </a:r>
          </a:p>
        </p:txBody>
      </p:sp>
      <p:cxnSp>
        <p:nvCxnSpPr>
          <p:cNvPr id="10" name="Straight Connector 9"/>
          <p:cNvCxnSpPr/>
          <p:nvPr/>
        </p:nvCxnSpPr>
        <p:spPr>
          <a:xfrm>
            <a:off x="9471659" y="1352137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/>
          <p:cNvSpPr txBox="1">
            <a:spLocks/>
          </p:cNvSpPr>
          <p:nvPr/>
        </p:nvSpPr>
        <p:spPr>
          <a:xfrm>
            <a:off x="-117134" y="1076326"/>
            <a:ext cx="1309120" cy="58959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000" dirty="0">
              <a:solidFill>
                <a:schemeClr val="bg1">
                  <a:lumMod val="85000"/>
                </a:schemeClr>
              </a:solidFill>
              <a:latin typeface="Calibri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cxnSp>
        <p:nvCxnSpPr>
          <p:cNvPr id="21" name="Straight Connector 20"/>
          <p:cNvCxnSpPr/>
          <p:nvPr/>
        </p:nvCxnSpPr>
        <p:spPr>
          <a:xfrm>
            <a:off x="9486872" y="2081729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2917305" y="2775631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2968376" y="3833105"/>
            <a:ext cx="0" cy="30175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1114259" y="1380921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1114259" y="2078797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114259" y="2786834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1114259" y="3840492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3753574" y="5185606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1103292" y="5201108"/>
            <a:ext cx="0" cy="29260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108208" y="6553981"/>
            <a:ext cx="0" cy="29260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17940" y="800101"/>
            <a:ext cx="9647555" cy="829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8438" indent="-198438">
              <a:lnSpc>
                <a:spcPct val="98000"/>
              </a:lnSpc>
              <a:buClr>
                <a:srgbClr val="3333CC"/>
              </a:buClr>
              <a:buSzPct val="150000"/>
              <a:buFont typeface="Wingdings" panose="05000000000000000000" pitchFamily="2" charset="2"/>
              <a:buChar char="§"/>
            </a:pPr>
            <a:r>
              <a:rPr lang="en-US" altLang="en-US" sz="2400" spc="-100" dirty="0">
                <a:cs typeface="Calibri" panose="020F0502020204030204" pitchFamily="34" charset="0"/>
              </a:rPr>
              <a:t> </a:t>
            </a:r>
            <a:r>
              <a:rPr lang="en-US" altLang="en-US" sz="3200" kern="0" spc="-100" dirty="0"/>
              <a:t>Variables can be assigned separately, but simultaneously: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9293502" y="3111481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15562" y="3134359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97205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311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11"/>
                            </p:stCondLst>
                            <p:childTnLst>
                              <p:par>
                                <p:cTn id="2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000"/>
                            </p:stCondLst>
                            <p:childTnLst>
                              <p:par>
                                <p:cTn id="4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47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" presetClass="exit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481"/>
                            </p:stCondLst>
                            <p:childTnLst>
                              <p:par>
                                <p:cTn id="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481"/>
                            </p:stCondLst>
                            <p:childTnLst>
                              <p:par>
                                <p:cTn id="6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00"/>
                            </p:stCondLst>
                            <p:childTnLst>
                              <p:par>
                                <p:cTn id="7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1000"/>
                            </p:stCondLst>
                            <p:childTnLst>
                              <p:par>
                                <p:cTn id="8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561"/>
                            </p:stCondLst>
                            <p:childTnLst>
                              <p:par>
                                <p:cTn id="9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61"/>
                            </p:stCondLst>
                            <p:childTnLst>
                              <p:par>
                                <p:cTn id="9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500"/>
                            </p:stCondLst>
                            <p:childTnLst>
                              <p:par>
                                <p:cTn id="10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10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2661"/>
                            </p:stCondLst>
                            <p:childTnLst>
                              <p:par>
                                <p:cTn id="1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2661"/>
                            </p:stCondLst>
                            <p:childTnLst>
                              <p:par>
                                <p:cTn id="12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2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1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500"/>
                            </p:stCondLst>
                            <p:childTnLst>
                              <p:par>
                                <p:cTn id="1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3" dur="500"/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1000"/>
                            </p:stCondLst>
                            <p:childTnLst>
                              <p:par>
                                <p:cTn id="1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1000"/>
                            </p:stCondLst>
                            <p:childTnLst>
                              <p:par>
                                <p:cTn id="13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9" dur="1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0" fill="hold">
                      <p:stCondLst>
                        <p:cond delay="indefinite"/>
                      </p:stCondLst>
                      <p:childTnLst>
                        <p:par>
                          <p:cTn id="141" fill="hold">
                            <p:stCondLst>
                              <p:cond delay="0"/>
                            </p:stCondLst>
                            <p:childTnLst>
                              <p:par>
                                <p:cTn id="1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6" fill="hold">
                            <p:stCondLst>
                              <p:cond delay="561"/>
                            </p:stCondLst>
                            <p:childTnLst>
                              <p:par>
                                <p:cTn id="1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61"/>
                            </p:stCondLst>
                            <p:childTnLst>
                              <p:par>
                                <p:cTn id="1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51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2" fill="hold">
                      <p:stCondLst>
                        <p:cond delay="indefinite"/>
                      </p:stCondLst>
                      <p:childTnLst>
                        <p:par>
                          <p:cTn id="153" fill="hold">
                            <p:stCondLst>
                              <p:cond delay="0"/>
                            </p:stCondLst>
                            <p:childTnLst>
                              <p:par>
                                <p:cTn id="1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8" dur="500"/>
                                        <p:tgtEl>
                                          <p:spTgt spid="1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1" dur="500"/>
                                        <p:tgtEl>
                                          <p:spTgt spid="1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4" dur="500"/>
                                        <p:tgtEl>
                                          <p:spTgt spid="1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7" dur="500"/>
                                        <p:tgtEl>
                                          <p:spTgt spid="1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1250"/>
                            </p:stCondLst>
                            <p:childTnLst>
                              <p:par>
                                <p:cTn id="1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1" fill="hold">
                            <p:stCondLst>
                              <p:cond delay="1250"/>
                            </p:stCondLst>
                            <p:childTnLst>
                              <p:par>
                                <p:cTn id="17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7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70"/>
                                  </p:iterate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0" fill="hold">
                            <p:stCondLst>
                              <p:cond delay="841"/>
                            </p:stCondLst>
                            <p:childTnLst>
                              <p:par>
                                <p:cTn id="1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3" fill="hold">
                            <p:stCondLst>
                              <p:cond delay="841"/>
                            </p:stCondLst>
                            <p:childTnLst>
                              <p:par>
                                <p:cTn id="18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8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6" fill="hold">
                      <p:stCondLst>
                        <p:cond delay="indefinite"/>
                      </p:stCondLst>
                      <p:childTnLst>
                        <p:par>
                          <p:cTn id="187" fill="hold">
                            <p:stCondLst>
                              <p:cond delay="0"/>
                            </p:stCondLst>
                            <p:childTnLst>
                              <p:par>
                                <p:cTn id="18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2" dur="500"/>
                                        <p:tgtEl>
                                          <p:spTgt spid="1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3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5" dur="500"/>
                                        <p:tgtEl>
                                          <p:spTgt spid="1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8" dur="500"/>
                                        <p:tgtEl>
                                          <p:spTgt spid="1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9" presetID="14" presetClass="entr" presetSubtype="1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1" dur="500"/>
                                        <p:tgtEl>
                                          <p:spTgt spid="1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250"/>
                            </p:stCondLst>
                            <p:childTnLst>
                              <p:par>
                                <p:cTn id="2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250"/>
                            </p:stCondLst>
                            <p:childTnLst>
                              <p:par>
                                <p:cTn id="20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07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allAtOnce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2"/>
          <p:cNvSpPr txBox="1">
            <a:spLocks/>
          </p:cNvSpPr>
          <p:nvPr/>
        </p:nvSpPr>
        <p:spPr>
          <a:xfrm>
            <a:off x="-117134" y="1076326"/>
            <a:ext cx="10582728" cy="58959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0000"/>
              </a:lnSpc>
              <a:spcBef>
                <a:spcPts val="0"/>
              </a:spcBef>
              <a:buFont typeface="Arial" panose="020B0604020202020204" pitchFamily="34" charset="0"/>
              <a:buNone/>
              <a:defRPr/>
            </a:pPr>
            <a:r>
              <a:rPr lang="en-US" altLang="en-US" sz="2000" dirty="0">
                <a:solidFill>
                  <a:sysClr val="window" lastClr="FFFFFF"/>
                </a:solidFill>
                <a:latin typeface="Calibri"/>
                <a:cs typeface="Calibri" panose="020F0502020204030204" pitchFamily="34" charset="0"/>
              </a:rPr>
              <a:t>:</a:t>
            </a:r>
            <a:endParaRPr lang="en-US" altLang="en-US" sz="2000" dirty="0">
              <a:solidFill>
                <a:sysClr val="window" lastClr="FFFFFF"/>
              </a:solidFill>
              <a:latin typeface="Calibri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ysClr val="window" lastClr="FFFFFF">
                    <a:lumMod val="6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0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 . . .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#all set to 2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 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</a:t>
            </a:r>
            <a:r>
              <a:rPr lang="en-US" altLang="en-US" sz="250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#respectively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2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79000"/>
              </a:lnSpc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00" dirty="0">
                <a:solidFill>
                  <a:sysClr val="window" lastClr="FFFFFF">
                    <a:lumMod val="75000"/>
                  </a:sys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list/tuple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00" b="1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endParaRPr lang="en-US" altLang="en-US" sz="2500" dirty="0">
              <a:solidFill>
                <a:sysClr val="windowText" lastClr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Traceback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 File "&lt;</a:t>
            </a: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stdin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 err="1">
                <a:solidFill>
                  <a:srgbClr val="FF0000"/>
                </a:solidFill>
                <a:cs typeface="Arial" panose="020B0604020202020204" pitchFamily="34" charset="0"/>
              </a:rPr>
              <a:t>ValueError</a:t>
            </a:r>
            <a:r>
              <a:rPr lang="en-US" altLang="en-US" sz="2500" dirty="0">
                <a:solidFill>
                  <a:srgbClr val="FF0000"/>
                </a:solidFill>
                <a:cs typeface="Arial" panose="020B0604020202020204" pitchFamily="34" charset="0"/>
              </a:rPr>
              <a:t>: not enough values to unpack (expected 3, got 2)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  <a:r>
              <a:rPr lang="en-US" altLang="en-US" sz="2500" dirty="0">
                <a:solidFill>
                  <a:sysClr val="windowText" lastClr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endParaRPr lang="en-US" altLang="en-US" sz="2500" dirty="0">
              <a:solidFill>
                <a:sysClr val="windowText" lastClr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Traceback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  File "&lt;</a:t>
            </a:r>
            <a:r>
              <a:rPr lang="en-US" altLang="en-US" sz="2300" dirty="0" err="1">
                <a:solidFill>
                  <a:srgbClr val="E89898"/>
                </a:solidFill>
                <a:cs typeface="Arial" panose="020B0604020202020204" pitchFamily="34" charset="0"/>
              </a:rPr>
              <a:t>stdin</a:t>
            </a:r>
            <a:r>
              <a:rPr lang="en-US" altLang="en-US" sz="2300" dirty="0">
                <a:solidFill>
                  <a:srgbClr val="E89898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 err="1">
                <a:solidFill>
                  <a:srgbClr val="FF0000"/>
                </a:solidFill>
                <a:cs typeface="Arial" panose="020B0604020202020204" pitchFamily="34" charset="0"/>
              </a:rPr>
              <a:t>ValueError</a:t>
            </a:r>
            <a:r>
              <a:rPr lang="en-US" altLang="en-US" sz="2500" dirty="0">
                <a:solidFill>
                  <a:srgbClr val="FF0000"/>
                </a:solidFill>
                <a:cs typeface="Arial" panose="020B0604020202020204" pitchFamily="34" charset="0"/>
              </a:rPr>
              <a:t>: too many values to unpack (expected 3)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ysClr val="window" lastClr="FFFFFF">
                  <a:lumMod val="65000"/>
                </a:sys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-117134" y="1076326"/>
            <a:ext cx="1309120" cy="58959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000" dirty="0">
              <a:solidFill>
                <a:schemeClr val="bg1">
                  <a:lumMod val="85000"/>
                </a:schemeClr>
              </a:solidFill>
              <a:latin typeface="Calibri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b="1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b="1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3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endParaRPr lang="en-US" altLang="en-US" sz="2500" dirty="0">
              <a:solidFill>
                <a:schemeClr val="bg1">
                  <a:lumMod val="85000"/>
                </a:schemeClr>
              </a:solidFill>
              <a:cs typeface="Arial" panose="020B0604020202020204" pitchFamily="34" charset="0"/>
            </a:endParaRPr>
          </a:p>
          <a:p>
            <a:pPr lvl="1">
              <a:lnSpc>
                <a:spcPct val="79000"/>
              </a:lnSpc>
              <a:buFont typeface="Arial" panose="020B0604020202020204" pitchFamily="34" charset="0"/>
              <a:buNone/>
              <a:defRPr/>
            </a:pPr>
            <a:r>
              <a:rPr lang="en-US" altLang="en-US" sz="25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36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17940" y="800101"/>
            <a:ext cx="9647555" cy="82919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8438" indent="-198438">
              <a:lnSpc>
                <a:spcPct val="98000"/>
              </a:lnSpc>
              <a:buClr>
                <a:srgbClr val="3333CC"/>
              </a:buClr>
              <a:buSzPct val="150000"/>
              <a:buFont typeface="Wingdings" panose="05000000000000000000" pitchFamily="2" charset="2"/>
              <a:buChar char="§"/>
            </a:pPr>
            <a:r>
              <a:rPr lang="en-US" altLang="en-US" sz="2400" spc="-100" dirty="0">
                <a:cs typeface="Calibri" panose="020F0502020204030204" pitchFamily="34" charset="0"/>
              </a:rPr>
              <a:t> </a:t>
            </a:r>
            <a:r>
              <a:rPr lang="en-US" altLang="en-US" sz="3200" kern="0" spc="-100" dirty="0"/>
              <a:t>Variables can be assigned separately, but simultaneously: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-436263" y="1336268"/>
            <a:ext cx="10165104" cy="5294023"/>
            <a:chOff x="0" y="1120992"/>
            <a:chExt cx="9144000" cy="5638794"/>
          </a:xfrm>
        </p:grpSpPr>
        <p:sp>
          <p:nvSpPr>
            <p:cNvPr id="27" name="Rectangle 26"/>
            <p:cNvSpPr/>
            <p:nvPr/>
          </p:nvSpPr>
          <p:spPr>
            <a:xfrm>
              <a:off x="0" y="4168987"/>
              <a:ext cx="9144000" cy="25907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TW" altLang="en-US" sz="2398">
                <a:solidFill>
                  <a:prstClr val="white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0" y="1120992"/>
              <a:ext cx="9144000" cy="15239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TW" altLang="en-US" sz="2398">
                <a:solidFill>
                  <a:prstClr val="white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318669" y="3796171"/>
              <a:ext cx="5005931" cy="34289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TW" altLang="en-US" sz="2398">
                <a:solidFill>
                  <a:prstClr val="white"/>
                </a:solidFill>
              </a:endParaRPr>
            </a:p>
          </p:txBody>
        </p:sp>
      </p:grpSp>
      <p:sp>
        <p:nvSpPr>
          <p:cNvPr id="37" name="Rectangle 36"/>
          <p:cNvSpPr/>
          <p:nvPr/>
        </p:nvSpPr>
        <p:spPr bwMode="auto">
          <a:xfrm>
            <a:off x="-424955" y="6651775"/>
            <a:ext cx="10154743" cy="182880"/>
          </a:xfrm>
          <a:prstGeom prst="rect">
            <a:avLst/>
          </a:prstGeom>
          <a:solidFill>
            <a:schemeClr val="bg1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913668" fontAlgn="base">
              <a:spcBef>
                <a:spcPct val="0"/>
              </a:spcBef>
              <a:spcAft>
                <a:spcPct val="0"/>
              </a:spcAft>
            </a:pPr>
            <a:endParaRPr 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-7929" y="5332447"/>
            <a:ext cx="9736772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9" name="Content Placeholder 2"/>
          <p:cNvSpPr txBox="1">
            <a:spLocks/>
          </p:cNvSpPr>
          <p:nvPr/>
        </p:nvSpPr>
        <p:spPr>
          <a:xfrm>
            <a:off x="-68246" y="2777982"/>
            <a:ext cx="10963855" cy="1560827"/>
          </a:xfrm>
          <a:prstGeom prst="rect">
            <a:avLst/>
          </a:prstGeom>
          <a:noFill/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79000"/>
              </a:lnSpc>
              <a:spcBef>
                <a:spcPts val="435"/>
              </a:spcBef>
              <a:buFontTx/>
              <a:buNone/>
            </a:pPr>
            <a:r>
              <a:rPr lang="en-US" altLang="en-US" sz="250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79000"/>
              </a:lnSpc>
              <a:spcBef>
                <a:spcPts val="435"/>
              </a:spcBef>
              <a:buFontTx/>
              <a:buNone/>
            </a:pPr>
            <a:r>
              <a:rPr lang="en-US" altLang="en-US" sz="250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00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00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00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00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00" dirty="0" err="1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00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0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list/tuple</a:t>
            </a:r>
          </a:p>
          <a:p>
            <a:pPr lvl="1">
              <a:lnSpc>
                <a:spcPct val="79000"/>
              </a:lnSpc>
              <a:spcBef>
                <a:spcPts val="435"/>
              </a:spcBef>
              <a:buFontTx/>
              <a:buNone/>
            </a:pPr>
            <a:r>
              <a:rPr lang="en-US" altLang="en-US" sz="2500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00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00" b="1" dirty="0">
                <a:solidFill>
                  <a:prstClr val="black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00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79000"/>
              </a:lnSpc>
              <a:spcBef>
                <a:spcPts val="435"/>
              </a:spcBef>
              <a:buFontTx/>
              <a:buNone/>
            </a:pPr>
            <a:r>
              <a:rPr lang="en-US" altLang="en-US" sz="2500" dirty="0">
                <a:solidFill>
                  <a:prstClr val="white">
                    <a:lumMod val="75000"/>
                  </a:prst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00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196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42" presetClass="pat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34932E-6 0 L 0.02268 0.37477 " pathEditMode="relative" rAng="0" ptsTypes="AA">
                                      <p:cBhvr>
                                        <p:cTn id="2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6" y="18727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6" presetClass="emph" presetSubtype="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</p:cBhvr>
                                      <p:by x="104000" y="104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" presetClass="exit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3" grpId="0"/>
      <p:bldP spid="37" grpId="0" animBg="1"/>
      <p:bldP spid="38" grpId="0" animBg="1"/>
      <p:bldP spid="39" grpId="0"/>
      <p:bldP spid="39" grpId="1"/>
      <p:bldP spid="39" grpId="2"/>
      <p:bldP spid="39" grpId="3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x=(1,2,3);y=('a',[2],(3,));z=(1,'','c')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for </a:t>
            </a:r>
            <a:r>
              <a:rPr lang="en-US" sz="2598" kern="0" dirty="0" err="1">
                <a:latin typeface="Lucida Console" panose="020B0609040504020204" pitchFamily="49" charset="0"/>
              </a:rPr>
              <a:t>i,j,k</a:t>
            </a:r>
            <a:r>
              <a:rPr lang="en-US" sz="2598" kern="0" dirty="0">
                <a:latin typeface="Lucida Console" panose="020B0609040504020204" pitchFamily="49" charset="0"/>
              </a:rPr>
              <a:t> in (</a:t>
            </a:r>
            <a:r>
              <a:rPr lang="en-US" sz="2598" kern="0" dirty="0" err="1">
                <a:latin typeface="Lucida Console" panose="020B0609040504020204" pitchFamily="49" charset="0"/>
              </a:rPr>
              <a:t>x,y,z</a:t>
            </a:r>
            <a:r>
              <a:rPr lang="en-US" sz="2598" kern="0" dirty="0"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FF0000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print (</a:t>
            </a:r>
            <a:r>
              <a:rPr lang="en-US" sz="2598" kern="0" dirty="0" err="1">
                <a:latin typeface="Lucida Console" panose="020B0609040504020204" pitchFamily="49" charset="0"/>
              </a:rPr>
              <a:t>i,j,k</a:t>
            </a:r>
            <a:r>
              <a:rPr lang="en-US" altLang="zh-TW" sz="2598" kern="0" dirty="0" err="1"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latin typeface="Lucida Console" panose="020B0609040504020204" pitchFamily="49" charset="0"/>
              </a:rPr>
              <a:t>1 , 2 , 3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904412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=(1,2,3)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;y=('a',[2],(3,));z=(1,'','c')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i,j,k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,y,z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i,j,k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2642548"/>
      </p:ext>
    </p:extLst>
  </p:cSld>
  <p:clrMapOvr>
    <a:masterClrMapping/>
  </p:clrMapOvr>
  <p:transition spd="med"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,2,3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;y=('a',[2],(3,));z=(1,'','c')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,j,k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,y,z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,j,k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8724430"/>
      </p:ext>
    </p:extLst>
  </p:cSld>
  <p:clrMapOvr>
    <a:masterClrMapping/>
  </p:clrMapOvr>
  <p:transition spd="med"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,3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;y=('a',[2],(3,));z=(1,'','c')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,y,z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8156824"/>
      </p:ext>
    </p:extLst>
  </p:cSld>
  <p:clrMapOvr>
    <a:masterClrMapping/>
  </p:clrMapOvr>
  <p:transition spd="med"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;y=('a',[2],(3,));z=(1,'','c')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,y,z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6938016"/>
      </p:ext>
    </p:extLst>
  </p:cSld>
  <p:clrMapOvr>
    <a:masterClrMapping/>
  </p:clrMapOvr>
  <p:transition spd="med"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=('a',[2],(3,))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2529735"/>
      </p:ext>
    </p:extLst>
  </p:cSld>
  <p:clrMapOvr>
    <a:masterClrMapping/>
  </p:clrMapOvr>
  <p:transition spd="med"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,[2],(3,)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,j,k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662013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print(a</a:t>
            </a:r>
            <a:r>
              <a:rPr lang="en-US" altLang="en-US" spc="-4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12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</a:t>
            </a:r>
            <a:r>
              <a:rPr lang="en-US" altLang="en-US" sz="20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</a:t>
            </a:r>
            <a:r>
              <a:rPr lang="en-US" altLang="en-US" spc="-11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av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a</a:t>
            </a:r>
            <a:r>
              <a:rPr lang="en-US" altLang="en-US" sz="2400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bod</a:t>
            </a:r>
            <a:r>
              <a:rPr lang="en-US" altLang="en-US" spc="-1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y</a:t>
            </a:r>
            <a:r>
              <a:rPr lang="en-US" altLang="en-US" spc="-7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,</a:t>
            </a:r>
            <a:r>
              <a:rPr lang="en-US" altLang="en-US" sz="2400" spc="-5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but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is</a:t>
            </a:r>
            <a:r>
              <a:rPr lang="en-US" altLang="en-US" sz="2400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t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here</a:t>
            </a:r>
            <a:r>
              <a:rPr lang="en-US" altLang="en-US" sz="2400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7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mo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r</a:t>
            </a:r>
            <a:r>
              <a:rPr lang="en-US" altLang="en-US" spc="-14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5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  <a:endParaRPr lang="en-US" altLang="en-US" spc="-50" dirty="0">
              <a:solidFill>
                <a:srgbClr val="FFFF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a+=1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#Python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doesn't know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the body is done</a:t>
            </a: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a&lt;3:print(a)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a+=1      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#more 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a&lt;9:a+=1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Why can't it know?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Because an</a:t>
            </a:r>
            <a:endParaRPr lang="en-US" altLang="en-US" i="1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 err="1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else:print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(a)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prstClr val="white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else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can go here, with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 error</a:t>
            </a: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white">
                  <a:lumMod val="95000"/>
                </a:prstClr>
              </a:solidFill>
            </a:endParaRPr>
          </a:p>
        </p:txBody>
      </p:sp>
      <p:cxnSp>
        <p:nvCxnSpPr>
          <p:cNvPr id="53" name="Straight Connector 52"/>
          <p:cNvCxnSpPr/>
          <p:nvPr/>
        </p:nvCxnSpPr>
        <p:spPr>
          <a:xfrm>
            <a:off x="9418320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Content Placeholder 2"/>
          <p:cNvSpPr txBox="1">
            <a:spLocks/>
          </p:cNvSpPr>
          <p:nvPr/>
        </p:nvSpPr>
        <p:spPr>
          <a:xfrm>
            <a:off x="282359" y="6428508"/>
            <a:ext cx="924935" cy="4294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170432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5855494" y="3200400"/>
            <a:ext cx="1371600" cy="289560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8065294" y="4648200"/>
            <a:ext cx="533400" cy="1905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1801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901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,(3,)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1208716"/>
      </p:ext>
    </p:extLst>
  </p:cSld>
  <p:clrMapOvr>
    <a:masterClrMapping/>
  </p:clrMapOvr>
  <p:transition spd="med"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;z=(1,'','c')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9265786"/>
      </p:ext>
    </p:extLst>
  </p:cSld>
  <p:clrMapOvr>
    <a:masterClrMapping/>
  </p:clrMapOvr>
  <p:transition spd="med"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=(1,'','c')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a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9721767"/>
      </p:ext>
    </p:extLst>
  </p:cSld>
  <p:clrMapOvr>
    <a:masterClrMapping/>
  </p:clrMapOvr>
  <p:transition spd="med"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,'','c')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,j,k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a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122443"/>
      </p:ext>
    </p:extLst>
  </p:cSld>
  <p:clrMapOvr>
    <a:masterClrMapping/>
  </p:clrMapOvr>
  <p:transition spd="med"/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,'c')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a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,  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3150800"/>
      </p:ext>
    </p:extLst>
  </p:cSld>
  <p:clrMapOvr>
    <a:masterClrMapping/>
  </p:clrMapOvr>
  <p:transition spd="med"/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a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, 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9247030"/>
      </p:ext>
    </p:extLst>
  </p:cSld>
  <p:clrMapOvr>
    <a:masterClrMapping/>
  </p:clrMapOvr>
  <p:transition spd="med"/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 bwMode="auto">
          <a:xfrm>
            <a:off x="296623" y="3252"/>
            <a:ext cx="9136546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Multiple Assignment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-7928" y="5332447"/>
            <a:ext cx="9737716" cy="1522758"/>
          </a:xfrm>
          <a:prstGeom prst="rect">
            <a:avLst/>
          </a:prstGeom>
          <a:solidFill>
            <a:srgbClr val="FFF2CC"/>
          </a:solidFill>
        </p:spPr>
        <p:txBody>
          <a:bodyPr vert="horz" lIns="91365" tIns="45683" rIns="91365" bIns="45683" rtlCol="0">
            <a:no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3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7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=[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598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598" b="1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 print(</a:t>
            </a:r>
            <a:r>
              <a:rPr lang="en-US" altLang="en-US" sz="2598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a,b,c</a:t>
            </a:r>
            <a:r>
              <a:rPr lang="en-US" altLang="en-US" sz="2598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598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#through a list/</a:t>
            </a:r>
            <a:r>
              <a:rPr lang="en-US" altLang="en-US" sz="2598" b="1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tuple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en-US" sz="2598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5</a:t>
            </a:r>
            <a:r>
              <a:rPr lang="en-US" altLang="en-US" sz="2598" b="1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598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6</a:t>
            </a:r>
          </a:p>
          <a:p>
            <a:pPr lvl="1">
              <a:lnSpc>
                <a:spcPct val="81000"/>
              </a:lnSpc>
              <a:buFontTx/>
              <a:buNone/>
            </a:pPr>
            <a:r>
              <a:rPr lang="en-US" altLang="en-US" sz="2598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598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);z=(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for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80D8F8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E08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80D8A8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 (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):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print (</a:t>
            </a:r>
            <a:r>
              <a:rPr lang="en-US" sz="2598" b="1" kern="0" dirty="0" err="1">
                <a:solidFill>
                  <a:srgbClr val="80D8F8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E08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80D8A8"/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a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 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,  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chemeClr val="bg1">
                  <a:lumMod val="95000"/>
                </a:scheme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607494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96621" y="3534271"/>
            <a:ext cx="10811580" cy="33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in(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,y,z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[0:2]):</a:t>
            </a:r>
            <a:r>
              <a:rPr lang="en-US" sz="2598" b="1" kern="0" dirty="0">
                <a:solidFill>
                  <a:srgbClr val="FF0000"/>
                </a:solidFill>
              </a:rPr>
              <a:t>#Sizes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must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match!</a:t>
            </a:r>
            <a:endParaRPr lang="en-US" sz="2598" kern="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,",",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j,",",k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930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;y=(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);z=(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in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):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</p:spTree>
    <p:extLst>
      <p:ext uri="{BB962C8B-B14F-4D97-AF65-F5344CB8AC3E}">
        <p14:creationId xmlns:p14="http://schemas.microsoft.com/office/powerpoint/2010/main" val="136614628"/>
      </p:ext>
    </p:extLst>
  </p:cSld>
  <p:clrMapOvr>
    <a:masterClrMapping/>
  </p:clrMapOvr>
  <p:transition spd="med"/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96621" y="3534271"/>
            <a:ext cx="10811580" cy="33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in(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[0:2]):</a:t>
            </a:r>
            <a:r>
              <a:rPr lang="en-US" sz="2598" b="1" kern="0" dirty="0">
                <a:solidFill>
                  <a:srgbClr val="FF0000"/>
                </a:solidFill>
              </a:rPr>
              <a:t>#Sizes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must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match!</a:t>
            </a:r>
            <a:endParaRPr lang="en-US" sz="2598" kern="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,",",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j,",",k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553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;z=(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in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):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</p:spTree>
    <p:extLst>
      <p:ext uri="{BB962C8B-B14F-4D97-AF65-F5344CB8AC3E}">
        <p14:creationId xmlns:p14="http://schemas.microsoft.com/office/powerpoint/2010/main" val="3477229626"/>
      </p:ext>
    </p:extLst>
  </p:cSld>
  <p:clrMapOvr>
    <a:masterClrMapping/>
  </p:clrMapOvr>
  <p:transition spd="med"/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96621" y="3534271"/>
            <a:ext cx="10811580" cy="33209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in(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[0:2]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):</a:t>
            </a:r>
            <a:r>
              <a:rPr lang="en-US" sz="2598" b="1" kern="0" dirty="0">
                <a:solidFill>
                  <a:srgbClr val="FF0000"/>
                </a:solidFill>
              </a:rPr>
              <a:t>#Sizes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must</a:t>
            </a:r>
            <a:r>
              <a:rPr lang="en-US" sz="1998" b="1" kern="0" dirty="0">
                <a:solidFill>
                  <a:srgbClr val="FF0000"/>
                </a:solidFill>
              </a:rPr>
              <a:t> </a:t>
            </a:r>
            <a:r>
              <a:rPr lang="en-US" sz="2598" b="1" kern="0" dirty="0">
                <a:solidFill>
                  <a:srgbClr val="FF0000"/>
                </a:solidFill>
              </a:rPr>
              <a:t>match!</a:t>
            </a:r>
            <a:endParaRPr lang="en-US" sz="2598" kern="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,",",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j,",",k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 err="1">
                <a:solidFill>
                  <a:srgbClr val="E89898"/>
                </a:solidFill>
                <a:latin typeface="Lucida Console" panose="020B0609040504020204" pitchFamily="49" charset="0"/>
              </a:rPr>
              <a:t>Traceback</a:t>
            </a:r>
            <a:r>
              <a:rPr lang="en-US" sz="2598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  File "&lt;</a:t>
            </a:r>
            <a:r>
              <a:rPr lang="en-US" sz="2598" kern="0" dirty="0" err="1">
                <a:solidFill>
                  <a:srgbClr val="E89898"/>
                </a:solidFill>
                <a:latin typeface="Lucida Console" panose="020B0609040504020204" pitchFamily="49" charset="0"/>
              </a:rPr>
              <a:t>stdin</a:t>
            </a:r>
            <a:r>
              <a:rPr lang="en-US" sz="2598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 err="1">
                <a:solidFill>
                  <a:srgbClr val="E89898"/>
                </a:solidFill>
                <a:latin typeface="Lucida Console" panose="020B0609040504020204" pitchFamily="49" charset="0"/>
              </a:rPr>
              <a:t>ValueError</a:t>
            </a:r>
            <a:r>
              <a:rPr lang="en-US" sz="2598" b="1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:</a:t>
            </a:r>
            <a:r>
              <a:rPr lang="en-US" sz="1998" b="1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need</a:t>
            </a:r>
            <a:r>
              <a:rPr lang="en-US" sz="19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more</a:t>
            </a:r>
            <a:r>
              <a:rPr lang="en-US" sz="19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than</a:t>
            </a:r>
            <a:r>
              <a:rPr lang="en-US" sz="19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  <a:r>
              <a:rPr lang="en-US" sz="19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values</a:t>
            </a:r>
            <a:r>
              <a:rPr lang="en-US" sz="19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to</a:t>
            </a:r>
            <a:r>
              <a:rPr lang="en-US" sz="1998" b="1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  <a:latin typeface="Lucida Console" panose="020B0609040504020204" pitchFamily="49" charset="0"/>
              </a:rPr>
              <a:t>unpack</a:t>
            </a:r>
          </a:p>
        </p:txBody>
      </p:sp>
      <p:sp>
        <p:nvSpPr>
          <p:cNvPr id="8" name="Rectangle 2"/>
          <p:cNvSpPr txBox="1">
            <a:spLocks noChangeArrowheads="1"/>
          </p:cNvSpPr>
          <p:nvPr/>
        </p:nvSpPr>
        <p:spPr bwMode="auto">
          <a:xfrm>
            <a:off x="288553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80D8F8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E08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80D8A8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in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):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1 , 2 , 3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a , [2] , (3,)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1 ,  , c</a:t>
            </a:r>
          </a:p>
          <a:p>
            <a:pPr marL="0" indent="0">
              <a:spcBef>
                <a:spcPts val="0"/>
              </a:spcBef>
              <a:buFont typeface="Wingdings" pitchFamily="2" charset="2"/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4788756" y="2058518"/>
            <a:ext cx="989793" cy="685241"/>
          </a:xfrm>
          <a:prstGeom prst="wedgeRoundRectCallout">
            <a:avLst>
              <a:gd name="adj1" fmla="val 3398"/>
              <a:gd name="adj2" fmla="val 172500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798" dirty="0">
                <a:solidFill>
                  <a:srgbClr val="000000"/>
                </a:solidFill>
                <a:latin typeface="Times New Roman" charset="0"/>
              </a:rPr>
              <a:t>gave 2</a:t>
            </a:r>
            <a:endParaRPr lang="zh-TW" altLang="en-US" sz="2798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2047792" y="2058518"/>
            <a:ext cx="989793" cy="685241"/>
          </a:xfrm>
          <a:prstGeom prst="wedgeRoundRectCallout">
            <a:avLst>
              <a:gd name="adj1" fmla="val 3398"/>
              <a:gd name="adj2" fmla="val 172500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ctr" anchorCtr="0" compatLnSpc="1">
            <a:prstTxWarp prst="textNoShape">
              <a:avLst/>
            </a:prstTxWarp>
          </a:bodyPr>
          <a:lstStyle/>
          <a:p>
            <a:pPr algn="ctr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2798" dirty="0">
                <a:solidFill>
                  <a:srgbClr val="000000"/>
                </a:solidFill>
                <a:latin typeface="Times New Roman" charset="0"/>
              </a:rPr>
              <a:t>need 3</a:t>
            </a:r>
            <a:endParaRPr lang="zh-TW" altLang="en-US" sz="2798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</p:spTree>
    <p:extLst>
      <p:ext uri="{BB962C8B-B14F-4D97-AF65-F5344CB8AC3E}">
        <p14:creationId xmlns:p14="http://schemas.microsoft.com/office/powerpoint/2010/main" val="37782898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a+=1 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#Python</a:t>
            </a:r>
            <a:r>
              <a:rPr lang="en-US" altLang="en-US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doesn't know</a:t>
            </a:r>
            <a:r>
              <a:rPr lang="en-US" altLang="en-US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the body is done</a:t>
            </a:r>
            <a:endParaRPr lang="en-US" altLang="en-US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a&lt;3:print(a)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a+=1      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#more 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a&lt;9:a+=1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Why can't it know?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Because an</a:t>
            </a:r>
            <a:endParaRPr lang="en-US" altLang="en-US" i="1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 </a:t>
            </a:r>
            <a:r>
              <a:rPr lang="en-US" altLang="en-US" dirty="0" err="1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else:print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(a)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prstClr val="white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else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can go here, with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 error</a:t>
            </a: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49" name="Content Placeholder 2"/>
          <p:cNvSpPr txBox="1">
            <a:spLocks/>
          </p:cNvSpPr>
          <p:nvPr/>
        </p:nvSpPr>
        <p:spPr>
          <a:xfrm>
            <a:off x="282359" y="6428508"/>
            <a:ext cx="924935" cy="4294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6" name="Straight Connector 5"/>
          <p:cNvCxnSpPr/>
          <p:nvPr/>
        </p:nvCxnSpPr>
        <p:spPr>
          <a:xfrm>
            <a:off x="1170432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/>
          <p:nvPr/>
        </p:nvCxnSpPr>
        <p:spPr>
          <a:xfrm flipV="1">
            <a:off x="5855494" y="2819400"/>
            <a:ext cx="1371600" cy="2971800"/>
          </a:xfrm>
          <a:prstGeom prst="straightConnector1">
            <a:avLst/>
          </a:prstGeom>
          <a:ln w="38100">
            <a:solidFill>
              <a:srgbClr val="FFFF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/>
          <p:nvPr/>
        </p:nvCxnSpPr>
        <p:spPr>
          <a:xfrm flipH="1" flipV="1">
            <a:off x="8065294" y="4267200"/>
            <a:ext cx="533400" cy="1905000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275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284875" y="3252"/>
            <a:ext cx="9136546" cy="914400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Parallel Traversal with </a:t>
            </a:r>
            <a:r>
              <a:rPr lang="en-US" altLang="zh-TW" sz="4396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zip</a:t>
            </a:r>
            <a:r>
              <a:rPr lang="en-US" altLang="zh-TW" sz="4396" kern="0" dirty="0">
                <a:solidFill>
                  <a:srgbClr val="0070C0"/>
                </a:solidFill>
                <a:latin typeface="Elephant" panose="02020904090505020303" pitchFamily="18" charset="0"/>
              </a:rPr>
              <a:t> </a:t>
            </a:r>
          </a:p>
        </p:txBody>
      </p:sp>
      <p:sp>
        <p:nvSpPr>
          <p:cNvPr id="4" name="Rectangle 2"/>
          <p:cNvSpPr txBox="1">
            <a:spLocks noChangeArrowheads="1"/>
          </p:cNvSpPr>
          <p:nvPr/>
        </p:nvSpPr>
        <p:spPr bwMode="auto">
          <a:xfrm>
            <a:off x="296624" y="3525787"/>
            <a:ext cx="9745650" cy="3329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in 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zip(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z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:  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</a:rPr>
              <a:t># What is zip? </a:t>
            </a:r>
            <a:r>
              <a:rPr lang="en-US" sz="2598" b="1" kern="0" dirty="0">
                <a:solidFill>
                  <a:srgbClr val="FFFFFF"/>
                </a:solidFill>
              </a:rPr>
              <a:t>______</a:t>
            </a:r>
            <a:endParaRPr lang="en-US" sz="2598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88553" y="764174"/>
            <a:ext cx="8908133" cy="60910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);y=(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'a'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);</a:t>
            </a:r>
            <a:r>
              <a:rPr lang="en-US" sz="2598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=(</a:t>
            </a: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''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'c'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for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in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x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y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z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):</a:t>
            </a:r>
            <a:r>
              <a:rPr lang="en-US" sz="2598" kern="0" dirty="0">
                <a:latin typeface="Lucida Console" panose="020B0609040504020204" pitchFamily="49" charset="0"/>
              </a:rPr>
              <a:t> </a:t>
            </a:r>
            <a:r>
              <a:rPr lang="en-US" sz="2598" b="1" kern="0" dirty="0">
                <a:solidFill>
                  <a:srgbClr val="E89898"/>
                </a:solidFill>
              </a:rPr>
              <a:t># Multiple lists are OK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sz="2598" kern="0" dirty="0">
                <a:latin typeface="Lucida Console" panose="020B0609040504020204" pitchFamily="49" charset="0"/>
              </a:rPr>
              <a:t>    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print (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j</a:t>
            </a:r>
            <a:r>
              <a:rPr lang="en-US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sz="2598" b="1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k</a:t>
            </a:r>
            <a:r>
              <a:rPr lang="en-US" altLang="zh-TW" sz="2598" kern="0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,sep</a:t>
            </a:r>
            <a:r>
              <a:rPr lang="en-US" altLang="zh-TW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=" , "</a:t>
            </a: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3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(3,)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 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 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88555" y="840312"/>
            <a:ext cx="9288822" cy="2740964"/>
          </a:xfrm>
          <a:prstGeom prst="rect">
            <a:avLst/>
          </a:prstGeom>
          <a:solidFill>
            <a:srgbClr val="FFFFFF">
              <a:alpha val="69804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845864" fontAlgn="base">
              <a:spcBef>
                <a:spcPct val="0"/>
              </a:spcBef>
              <a:spcAft>
                <a:spcPct val="0"/>
              </a:spcAft>
            </a:pPr>
            <a:endParaRPr lang="zh-TW" alt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647523" y="4773322"/>
            <a:ext cx="2277901" cy="1433825"/>
          </a:xfrm>
          <a:prstGeom prst="wedgeRoundRectCallout">
            <a:avLst>
              <a:gd name="adj1" fmla="val -186098"/>
              <a:gd name="adj2" fmla="val 179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There is an </a:t>
            </a:r>
            <a:r>
              <a:rPr lang="en-US" sz="2798" dirty="0">
                <a:solidFill>
                  <a:srgbClr val="00B050"/>
                </a:solidFill>
                <a:latin typeface="Times New Roman" charset="0"/>
              </a:rPr>
              <a:t>empty string </a:t>
            </a: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here.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>
            <a:off x="6834705" y="3763653"/>
            <a:ext cx="864076" cy="1728152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0" name="Rectangle 2"/>
          <p:cNvSpPr txBox="1">
            <a:spLocks noChangeArrowheads="1"/>
          </p:cNvSpPr>
          <p:nvPr/>
        </p:nvSpPr>
        <p:spPr bwMode="auto">
          <a:xfrm>
            <a:off x="296624" y="3525787"/>
            <a:ext cx="2896281" cy="33294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0" bIns="45683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64">
              <a:spcBef>
                <a:spcPts val="0"/>
              </a:spcBef>
              <a:buNone/>
            </a:pPr>
            <a:endParaRPr lang="en-US" sz="2598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598" b="1" kern="0" dirty="0">
                <a:solidFill>
                  <a:srgbClr val="E89898"/>
                </a:solidFill>
              </a:rPr>
              <a:t> </a:t>
            </a:r>
            <a:endParaRPr lang="en-US" sz="2598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1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[2]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endParaRPr lang="en-US" sz="2598" b="1" kern="0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3 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, </a:t>
            </a:r>
            <a:r>
              <a:rPr lang="en-US" sz="2598" b="1" kern="0" dirty="0">
                <a:solidFill>
                  <a:srgbClr val="FFC000"/>
                </a:solidFill>
                <a:latin typeface="Lucida Console" panose="020B0609040504020204" pitchFamily="49" charset="0"/>
              </a:rPr>
              <a:t>(3,)</a:t>
            </a:r>
            <a:r>
              <a:rPr lang="en-US" sz="2598" b="1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, </a:t>
            </a:r>
            <a:r>
              <a:rPr lang="en-US" sz="2598" b="1" kern="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</a:p>
          <a:p>
            <a:pPr marL="0" indent="0" defTabSz="845864">
              <a:spcBef>
                <a:spcPts val="0"/>
              </a:spcBef>
              <a:buNone/>
            </a:pPr>
            <a:r>
              <a:rPr lang="en-US" sz="2598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598" b="1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8969431" y="3601422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8537836" y="3991578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6387869" y="4391071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152359" y="3633670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152359" y="4016355"/>
            <a:ext cx="0" cy="28346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152357" y="4405737"/>
            <a:ext cx="0" cy="29260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152358" y="4797128"/>
            <a:ext cx="0" cy="29260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141967" y="6393864"/>
            <a:ext cx="0" cy="29260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>
          <a:xfrm>
            <a:off x="6445253" y="3925002"/>
            <a:ext cx="2103461" cy="492443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en-US" sz="2600" b="1" kern="0" dirty="0">
                <a:solidFill>
                  <a:srgbClr val="FF0000"/>
                </a:solidFill>
              </a:rPr>
              <a:t># What is zip?</a:t>
            </a:r>
            <a:endParaRPr lang="en-US" sz="26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808946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5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51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1"/>
                            </p:stCondLst>
                            <p:childTnLst>
                              <p:par>
                                <p:cTn id="4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1"/>
                            </p:stCondLst>
                            <p:childTnLst>
                              <p:par>
                                <p:cTn id="4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101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101"/>
                            </p:stCondLst>
                            <p:childTnLst>
                              <p:par>
                                <p:cTn id="7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500"/>
                            </p:stCondLst>
                            <p:childTnLst>
                              <p:par>
                                <p:cTn id="8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500"/>
                            </p:stCondLst>
                            <p:childTnLst>
                              <p:par>
                                <p:cTn id="10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1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000"/>
                            </p:stCondLst>
                            <p:childTnLst>
                              <p:par>
                                <p:cTn id="10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000"/>
                            </p:stCondLst>
                            <p:childTnLst>
                              <p:par>
                                <p:cTn id="1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000"/>
                            </p:stCondLst>
                            <p:childTnLst>
                              <p:par>
                                <p:cTn id="1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6" fill="hold">
                      <p:stCondLst>
                        <p:cond delay="indefinite"/>
                      </p:stCondLst>
                      <p:childTnLst>
                        <p:par>
                          <p:cTn id="127" fill="hold">
                            <p:stCondLst>
                              <p:cond delay="0"/>
                            </p:stCondLst>
                            <p:childTnLst>
                              <p:par>
                                <p:cTn id="128" presetID="42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9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0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3" presetID="42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5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000"/>
                            </p:stCondLst>
                            <p:childTnLst>
                              <p:par>
                                <p:cTn id="1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4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4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4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" grpId="0" animBg="1"/>
      <p:bldP spid="7" grpId="1" animBg="1"/>
      <p:bldP spid="22" grpId="0" animBg="1"/>
      <p:bldP spid="22" grpId="1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[animate output image]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" y="-1308847"/>
            <a:ext cx="9723498" cy="816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-125507" y="-1467593"/>
            <a:ext cx="10022541" cy="22591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1"/>
          <p:cNvSpPr txBox="1">
            <a:spLocks/>
          </p:cNvSpPr>
          <p:nvPr/>
        </p:nvSpPr>
        <p:spPr bwMode="auto">
          <a:xfrm>
            <a:off x="0" y="-208679"/>
            <a:ext cx="9729788" cy="996809"/>
          </a:xfrm>
          <a:prstGeom prst="rect">
            <a:avLst/>
          </a:prstGeom>
          <a:solidFill>
            <a:schemeClr val="bg1"/>
          </a:solidFill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64"/>
            <a:r>
              <a:rPr lang="en-US" altLang="zh-TW" sz="4071" kern="0" dirty="0">
                <a:latin typeface="Elephant" panose="02020904090505020303" pitchFamily="18" charset="0"/>
              </a:rPr>
              <a:t>What</a:t>
            </a:r>
            <a:r>
              <a:rPr lang="en-US" altLang="zh-TW" sz="4071" kern="0" spc="-200" dirty="0">
                <a:latin typeface="Elephant" panose="02020904090505020303" pitchFamily="18" charset="0"/>
              </a:rPr>
              <a:t>'</a:t>
            </a:r>
            <a:r>
              <a:rPr lang="en-US" altLang="zh-TW" sz="4071" kern="0" dirty="0">
                <a:latin typeface="Elephant" panose="02020904090505020303" pitchFamily="18" charset="0"/>
              </a:rPr>
              <a:t>s </a:t>
            </a:r>
            <a:r>
              <a:rPr lang="en-US" altLang="zh-TW" sz="4071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sz="4071" b="1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4071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4994" kern="0" dirty="0">
                <a:latin typeface="Cooper Black" panose="0208090404030B020404" pitchFamily="18" charset="0"/>
              </a:rPr>
              <a:t>?</a:t>
            </a:r>
            <a:r>
              <a:rPr lang="en-US" altLang="zh-TW" sz="4071" kern="0" dirty="0">
                <a:latin typeface="Elephant" panose="02020904090505020303" pitchFamily="18" charset="0"/>
              </a:rPr>
              <a:t> A</a:t>
            </a:r>
            <a:r>
              <a:rPr lang="en-US" altLang="zh-TW" sz="2800" kern="0" dirty="0">
                <a:latin typeface="Elephant" panose="02020904090505020303" pitchFamily="18" charset="0"/>
              </a:rPr>
              <a:t> </a:t>
            </a:r>
            <a:r>
              <a:rPr lang="en-US" altLang="zh-TW" sz="4071" kern="0" dirty="0">
                <a:latin typeface="Elephant" panose="02020904090505020303" pitchFamily="18" charset="0"/>
              </a:rPr>
              <a:t>way to merge </a:t>
            </a:r>
            <a:r>
              <a:rPr lang="en-US" altLang="zh-TW" sz="4071" kern="0" dirty="0" err="1">
                <a:latin typeface="Elephant" panose="02020904090505020303" pitchFamily="18" charset="0"/>
              </a:rPr>
              <a:t>iterables</a:t>
            </a:r>
            <a:endParaRPr lang="en-US" altLang="zh-TW" sz="4071" b="1" kern="0" dirty="0"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/>
          <p:nvPr/>
        </p:nvSpPr>
        <p:spPr>
          <a:xfrm rot="21181671">
            <a:off x="87122" y="2471738"/>
            <a:ext cx="3629025" cy="1157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Iterable #1</a:t>
            </a:r>
          </a:p>
        </p:txBody>
      </p:sp>
      <p:sp>
        <p:nvSpPr>
          <p:cNvPr id="6" name="Rectangle 5"/>
          <p:cNvSpPr/>
          <p:nvPr/>
        </p:nvSpPr>
        <p:spPr>
          <a:xfrm rot="18857282">
            <a:off x="1796860" y="5395913"/>
            <a:ext cx="3629025" cy="1157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Iterable #2</a:t>
            </a:r>
          </a:p>
        </p:txBody>
      </p:sp>
      <p:sp>
        <p:nvSpPr>
          <p:cNvPr id="7" name="Rectangle 6"/>
          <p:cNvSpPr/>
          <p:nvPr/>
        </p:nvSpPr>
        <p:spPr>
          <a:xfrm rot="20106107">
            <a:off x="6303886" y="2265794"/>
            <a:ext cx="3580616" cy="115728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rgbClr val="FFFF00"/>
                </a:solidFill>
              </a:rPr>
              <a:t>merged iterable</a:t>
            </a:r>
          </a:p>
        </p:txBody>
      </p:sp>
    </p:spTree>
    <p:extLst>
      <p:ext uri="{BB962C8B-B14F-4D97-AF65-F5344CB8AC3E}">
        <p14:creationId xmlns:p14="http://schemas.microsoft.com/office/powerpoint/2010/main" val="165228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99590" y="704256"/>
            <a:ext cx="9136591" cy="6153743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a = [0,1,2]; b = (3,4,5); c=(6,7,8)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zip(</a:t>
            </a:r>
            <a:r>
              <a:rPr lang="en-US" altLang="zh-TW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a,b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&lt;zip object at </a:t>
            </a:r>
            <a:r>
              <a:rPr lang="en-US" altLang="zh-TW" dirty="0">
                <a:solidFill>
                  <a:srgbClr val="FFC000"/>
                </a:solidFill>
                <a:latin typeface="Lucida Console" panose="020B0609040504020204" pitchFamily="49" charset="0"/>
              </a:rPr>
              <a:t>0x6ffffc957</a:t>
            </a:r>
            <a:r>
              <a:rPr lang="en-US" altLang="zh-TW" b="1" dirty="0">
                <a:solidFill>
                  <a:srgbClr val="FFFF00"/>
                </a:solidFill>
                <a:latin typeface="Lucida Console" panose="020B0609040504020204" pitchFamily="49" charset="0"/>
              </a:rPr>
              <a:t>88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zip(</a:t>
            </a:r>
            <a:r>
              <a:rPr lang="en-US" altLang="zh-TW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a,b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&lt;zip object at </a:t>
            </a:r>
            <a:r>
              <a:rPr lang="en-US" altLang="zh-TW" dirty="0">
                <a:solidFill>
                  <a:srgbClr val="FFC000"/>
                </a:solidFill>
                <a:latin typeface="Lucida Console" panose="020B0609040504020204" pitchFamily="49" charset="0"/>
              </a:rPr>
              <a:t>0x6ffffc957</a:t>
            </a:r>
            <a:r>
              <a:rPr lang="en-US" altLang="zh-TW" b="1" dirty="0">
                <a:solidFill>
                  <a:srgbClr val="FFFF00"/>
                </a:solidFill>
                <a:latin typeface="Lucida Console" panose="020B0609040504020204" pitchFamily="49" charset="0"/>
              </a:rPr>
              <a:t>c8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print(list(zip(</a:t>
            </a:r>
            <a:r>
              <a:rPr lang="en-US" altLang="zh-TW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a,b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)))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92D050"/>
                </a:solidFill>
                <a:latin typeface="Lucida Console" panose="020B0609040504020204" pitchFamily="49" charset="0"/>
              </a:rPr>
              <a:t>[(0, 3), (1, 4), (2, 5)]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print(list(zip(</a:t>
            </a:r>
            <a:r>
              <a:rPr lang="en-US" altLang="zh-TW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b,a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)))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92D050"/>
                </a:solidFill>
                <a:latin typeface="Lucida Console" panose="020B0609040504020204" pitchFamily="49" charset="0"/>
              </a:rPr>
              <a:t>[(3, 0), (4, 1), (5, 2)]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print(list(zip(</a:t>
            </a:r>
            <a:r>
              <a:rPr lang="en-US" altLang="zh-TW" dirty="0" err="1">
                <a:solidFill>
                  <a:schemeClr val="bg1"/>
                </a:solidFill>
                <a:latin typeface="Lucida Console" panose="020B0609040504020204" pitchFamily="49" charset="0"/>
              </a:rPr>
              <a:t>a,b,c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)))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92D050"/>
                </a:solidFill>
                <a:latin typeface="Lucida Console" panose="020B0609040504020204" pitchFamily="49" charset="0"/>
              </a:rPr>
              <a:t>[(0, 3, '6'), (1, 4, '7'), (2, 5, '8')]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print(list(zip(a,(1000, 1001))))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92D050"/>
                </a:solidFill>
                <a:latin typeface="Lucida Console" panose="020B0609040504020204" pitchFamily="49" charset="0"/>
              </a:rPr>
              <a:t>[(0, 1000), (1, 1001)]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bg1"/>
                </a:solidFill>
                <a:latin typeface="Lucida Console" panose="020B0609040504020204" pitchFamily="49" charset="0"/>
              </a:rPr>
              <a:t>print(list(zip((1000,1001),a)))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92D050"/>
                </a:solidFill>
                <a:latin typeface="Lucida Console" panose="020B0609040504020204" pitchFamily="49" charset="0"/>
              </a:rPr>
              <a:t>[(1000, 0), (1001, 1)]</a:t>
            </a:r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5553104" y="1998600"/>
            <a:ext cx="3654637" cy="1522758"/>
          </a:xfrm>
          <a:prstGeom prst="wedgeRoundRectCallout">
            <a:avLst>
              <a:gd name="adj1" fmla="val -133217"/>
              <a:gd name="adj2" fmla="val -68068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It didn’t actually apply the zip: it created a zip object.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5553104" y="2912254"/>
            <a:ext cx="3654637" cy="1522758"/>
          </a:xfrm>
          <a:prstGeom prst="wedgeRoundRectCallout">
            <a:avLst>
              <a:gd name="adj1" fmla="val -77239"/>
              <a:gd name="adj2" fmla="val -73068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When you make</a:t>
            </a:r>
            <a:br>
              <a:rPr lang="en-US" sz="2798" dirty="0">
                <a:solidFill>
                  <a:srgbClr val="000000"/>
                </a:solidFill>
                <a:latin typeface="Times New Roman" charset="0"/>
              </a:rPr>
            </a:b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 a new one, it gets </a:t>
            </a:r>
            <a:br>
              <a:rPr lang="en-US" sz="2798" dirty="0">
                <a:solidFill>
                  <a:srgbClr val="000000"/>
                </a:solidFill>
                <a:latin typeface="Times New Roman" charset="0"/>
              </a:rPr>
            </a:b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a new address.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5553104" y="3673635"/>
            <a:ext cx="3654637" cy="1065930"/>
          </a:xfrm>
          <a:prstGeom prst="wedgeRoundRectCallout">
            <a:avLst>
              <a:gd name="adj1" fmla="val -116663"/>
              <a:gd name="adj2" fmla="val -11510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This forces the object to expand to a list. </a:t>
            </a: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553104" y="5233151"/>
            <a:ext cx="3654637" cy="989793"/>
          </a:xfrm>
          <a:prstGeom prst="wedgeRoundRectCallout">
            <a:avLst>
              <a:gd name="adj1" fmla="val -63265"/>
              <a:gd name="adj2" fmla="val -112378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You can zip more</a:t>
            </a:r>
            <a:br>
              <a:rPr lang="en-US" sz="2798" dirty="0">
                <a:solidFill>
                  <a:srgbClr val="000000"/>
                </a:solidFill>
                <a:latin typeface="Times New Roman" charset="0"/>
              </a:rPr>
            </a:b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 than two lists.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 bwMode="auto">
          <a:xfrm>
            <a:off x="0" y="-208679"/>
            <a:ext cx="9729788" cy="996809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64"/>
            <a:r>
              <a:rPr lang="en-US" altLang="zh-TW" sz="4071" kern="0" dirty="0">
                <a:latin typeface="Elephant" panose="02020904090505020303" pitchFamily="18" charset="0"/>
              </a:rPr>
              <a:t>What</a:t>
            </a:r>
            <a:r>
              <a:rPr lang="en-US" altLang="zh-TW" sz="4071" kern="0" spc="-200" dirty="0">
                <a:latin typeface="Elephant" panose="02020904090505020303" pitchFamily="18" charset="0"/>
              </a:rPr>
              <a:t>'</a:t>
            </a:r>
            <a:r>
              <a:rPr lang="en-US" altLang="zh-TW" sz="4071" kern="0" dirty="0">
                <a:latin typeface="Elephant" panose="02020904090505020303" pitchFamily="18" charset="0"/>
              </a:rPr>
              <a:t>s </a:t>
            </a:r>
            <a:r>
              <a:rPr lang="en-US" altLang="zh-TW" sz="4071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sz="4071" b="1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4071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4994" kern="0" dirty="0">
                <a:latin typeface="Cooper Black" panose="0208090404030B020404" pitchFamily="18" charset="0"/>
              </a:rPr>
              <a:t>?</a:t>
            </a:r>
            <a:r>
              <a:rPr lang="en-US" altLang="zh-TW" sz="4071" kern="0" dirty="0">
                <a:latin typeface="Elephant" panose="02020904090505020303" pitchFamily="18" charset="0"/>
              </a:rPr>
              <a:t> A</a:t>
            </a:r>
            <a:r>
              <a:rPr lang="en-US" altLang="zh-TW" sz="2800" kern="0" dirty="0">
                <a:latin typeface="Elephant" panose="02020904090505020303" pitchFamily="18" charset="0"/>
              </a:rPr>
              <a:t> </a:t>
            </a:r>
            <a:r>
              <a:rPr lang="en-US" altLang="zh-TW" sz="4071" kern="0" dirty="0">
                <a:latin typeface="Elephant" panose="02020904090505020303" pitchFamily="18" charset="0"/>
              </a:rPr>
              <a:t>way to merge </a:t>
            </a:r>
            <a:r>
              <a:rPr lang="en-US" altLang="zh-TW" sz="4071" kern="0" dirty="0" err="1">
                <a:latin typeface="Elephant" panose="02020904090505020303" pitchFamily="18" charset="0"/>
              </a:rPr>
              <a:t>iterables</a:t>
            </a:r>
            <a:endParaRPr lang="en-US" altLang="zh-TW" sz="4071" b="1" kern="0" dirty="0">
              <a:latin typeface="Lucida Console" panose="020B0609040504020204" pitchFamily="49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299589" y="704257"/>
            <a:ext cx="1085865" cy="577718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365" tIns="45683" rIns="91365" bIns="45683" numCol="1" anchor="t" anchorCtr="0" compatLnSpc="1">
            <a:prstTxWarp prst="textNoShape">
              <a:avLst/>
            </a:prstTxWarp>
          </a:bodyPr>
          <a:lstStyle>
            <a:lvl1pPr marL="342870" indent="-34287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885" indent="-285726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00" indent="-22858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061" indent="-22858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222" indent="-22858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381" indent="-22858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542" indent="-22858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702" indent="-22858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5863" indent="-22858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r>
              <a:rPr lang="en-US" altLang="zh-TW" sz="2800" kern="0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</a:pPr>
            <a:endParaRPr lang="en-US" altLang="zh-TW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Font typeface="Wingdings" pitchFamily="2" charset="2"/>
              <a:buNone/>
              <a:defRPr/>
            </a:pPr>
            <a:endParaRPr lang="en-US" altLang="en-US" sz="2800" kern="0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</p:txBody>
      </p:sp>
      <p:sp>
        <p:nvSpPr>
          <p:cNvPr id="17" name="Rounded Rectangular Callout 16"/>
          <p:cNvSpPr/>
          <p:nvPr/>
        </p:nvSpPr>
        <p:spPr bwMode="auto">
          <a:xfrm>
            <a:off x="6080760" y="3561104"/>
            <a:ext cx="3126981" cy="989793"/>
          </a:xfrm>
          <a:prstGeom prst="wedgeRoundRectCallout">
            <a:avLst>
              <a:gd name="adj1" fmla="val -111135"/>
              <a:gd name="adj2" fmla="val 251630"/>
              <a:gd name="adj3" fmla="val 16667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endParaRPr lang="en-US" sz="2798" dirty="0">
              <a:solidFill>
                <a:srgbClr val="000000"/>
              </a:solidFill>
              <a:latin typeface="Times New Roman" charset="0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553104" y="3561104"/>
            <a:ext cx="3654637" cy="989793"/>
          </a:xfrm>
          <a:prstGeom prst="wedgeRoundRectCallout">
            <a:avLst>
              <a:gd name="adj1" fmla="val -81407"/>
              <a:gd name="adj2" fmla="val 162943"/>
              <a:gd name="adj3" fmla="val 16667"/>
            </a:avLst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algn="ctr" defTabSz="845864" fontAlgn="base">
              <a:spcBef>
                <a:spcPct val="0"/>
              </a:spcBef>
              <a:spcAft>
                <a:spcPct val="0"/>
              </a:spcAft>
            </a:pPr>
            <a:r>
              <a:rPr lang="en-US" sz="2798" dirty="0">
                <a:solidFill>
                  <a:srgbClr val="000000"/>
                </a:solidFill>
                <a:latin typeface="Times New Roman" charset="0"/>
              </a:rPr>
              <a:t>If lengths mismatch, zip uses the shortest.</a:t>
            </a:r>
          </a:p>
        </p:txBody>
      </p:sp>
      <p:cxnSp>
        <p:nvCxnSpPr>
          <p:cNvPr id="20" name="Straight Connector 19"/>
          <p:cNvCxnSpPr/>
          <p:nvPr/>
        </p:nvCxnSpPr>
        <p:spPr>
          <a:xfrm>
            <a:off x="8795754" y="756232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3044949" y="1162832"/>
            <a:ext cx="0" cy="365760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044949" y="1976032"/>
            <a:ext cx="0" cy="365760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5845712" y="2789232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845712" y="3602432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6253927" y="4407468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8165971" y="5219867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976589" y="6035599"/>
            <a:ext cx="0" cy="374904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216153" y="7562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1216153" y="11628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>
            <a:off x="1216153" y="19760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1216153" y="27892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1216153" y="36024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>
            <a:off x="1216153" y="44156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216153" y="5228832"/>
            <a:ext cx="0" cy="356616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1216153" y="6039167"/>
            <a:ext cx="0" cy="338328"/>
          </a:xfrm>
          <a:prstGeom prst="line">
            <a:avLst/>
          </a:prstGeom>
          <a:ln w="38100">
            <a:solidFill>
              <a:srgbClr val="FFCCC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13"/>
          <p:cNvGrpSpPr/>
          <p:nvPr/>
        </p:nvGrpSpPr>
        <p:grpSpPr>
          <a:xfrm>
            <a:off x="308113" y="737937"/>
            <a:ext cx="5017867" cy="4232059"/>
            <a:chOff x="3817958" y="-4053016"/>
            <a:chExt cx="5424895" cy="4678658"/>
          </a:xfrm>
        </p:grpSpPr>
        <p:sp>
          <p:nvSpPr>
            <p:cNvPr id="3" name="Rectangle 2"/>
            <p:cNvSpPr/>
            <p:nvPr/>
          </p:nvSpPr>
          <p:spPr>
            <a:xfrm>
              <a:off x="3831720" y="-4053016"/>
              <a:ext cx="5411133" cy="4678658"/>
            </a:xfrm>
            <a:prstGeom prst="rect">
              <a:avLst/>
            </a:prstGeom>
            <a:solidFill>
              <a:schemeClr val="bg1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26" name="Picture 2" descr="YKK Vislon Open Ended Zip / 5mm / Biscuit Beige – WeaverDee.com"/>
            <p:cNvPicPr>
              <a:picLocks noChangeAspect="1" noChangeArrowheads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252" t="14350" r="9386" b="8248"/>
            <a:stretch/>
          </p:blipFill>
          <p:spPr bwMode="auto">
            <a:xfrm>
              <a:off x="3817958" y="-3978876"/>
              <a:ext cx="5202473" cy="439900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0" name="Group 9"/>
          <p:cNvGrpSpPr/>
          <p:nvPr/>
        </p:nvGrpSpPr>
        <p:grpSpPr>
          <a:xfrm>
            <a:off x="114165" y="1939587"/>
            <a:ext cx="2532781" cy="1427925"/>
            <a:chOff x="3586558" y="-2791326"/>
            <a:chExt cx="2738229" cy="1578611"/>
          </a:xfrm>
        </p:grpSpPr>
        <p:sp>
          <p:nvSpPr>
            <p:cNvPr id="4" name="Rectangle 3"/>
            <p:cNvSpPr/>
            <p:nvPr/>
          </p:nvSpPr>
          <p:spPr>
            <a:xfrm rot="187037">
              <a:off x="3741783" y="-2472803"/>
              <a:ext cx="2260446" cy="111543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Rectangle 4"/>
            <p:cNvSpPr/>
            <p:nvPr/>
          </p:nvSpPr>
          <p:spPr>
            <a:xfrm>
              <a:off x="3586558" y="-2791326"/>
              <a:ext cx="2738229" cy="157861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0070C0"/>
                  </a:solidFill>
                  <a:latin typeface="Lucida Handwriting" panose="03010101010101010101" pitchFamily="66" charset="0"/>
                </a:rPr>
                <a:t>What if one side was shorter?</a:t>
              </a:r>
            </a:p>
          </p:txBody>
        </p:sp>
      </p:grpSp>
      <p:sp>
        <p:nvSpPr>
          <p:cNvPr id="18" name="Rectangle 17"/>
          <p:cNvSpPr/>
          <p:nvPr/>
        </p:nvSpPr>
        <p:spPr>
          <a:xfrm>
            <a:off x="2518611" y="3654100"/>
            <a:ext cx="2890796" cy="133499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400" dirty="0">
                <a:solidFill>
                  <a:srgbClr val="0070C0"/>
                </a:solidFill>
                <a:latin typeface="Lucida Handwriting" panose="03010101010101010101" pitchFamily="66" charset="0"/>
              </a:rPr>
              <a:t>Wouldn't the zip stop once the short end was reached?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17139" y="721895"/>
            <a:ext cx="5010388" cy="4231413"/>
          </a:xfrm>
          <a:prstGeom prst="rect">
            <a:avLst/>
          </a:prstGeom>
          <a:noFill/>
          <a:ln w="38100">
            <a:solidFill>
              <a:srgbClr val="8F7A5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497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51"/>
                            </p:stCondLst>
                            <p:childTnLst>
                              <p:par>
                                <p:cTn id="2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51"/>
                            </p:stCondLst>
                            <p:childTnLst>
                              <p:par>
                                <p:cTn id="2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3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801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801"/>
                            </p:stCondLst>
                            <p:childTnLst>
                              <p:par>
                                <p:cTn id="5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5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60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000"/>
                            </p:stCondLst>
                            <p:childTnLst>
                              <p:par>
                                <p:cTn id="6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1000"/>
                            </p:stCondLst>
                            <p:childTnLst>
                              <p:par>
                                <p:cTn id="6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1500"/>
                            </p:stCondLst>
                            <p:childTnLst>
                              <p:par>
                                <p:cTn id="7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73" dur="1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1"/>
                            </p:stCondLst>
                            <p:childTnLst>
                              <p:par>
                                <p:cTn id="8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801"/>
                            </p:stCondLst>
                            <p:childTnLst>
                              <p:par>
                                <p:cTn id="8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460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1000"/>
                            </p:stCondLst>
                            <p:childTnLst>
                              <p:par>
                                <p:cTn id="10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1500"/>
                            </p:stCondLst>
                            <p:childTnLst>
                              <p:par>
                                <p:cTn id="10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09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4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14" presetClass="exit" presetSubtype="1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1151"/>
                            </p:stCondLst>
                            <p:childTnLst>
                              <p:par>
                                <p:cTn id="1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1151"/>
                            </p:stCondLst>
                            <p:childTnLst>
                              <p:par>
                                <p:cTn id="12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4" dur="500"/>
                                        <p:tgtEl>
                                          <p:spTgt spid="460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500"/>
                            </p:stCondLst>
                            <p:childTnLst>
                              <p:par>
                                <p:cTn id="13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8" dur="500"/>
                                        <p:tgtEl>
                                          <p:spTgt spid="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9" fill="hold">
                            <p:stCondLst>
                              <p:cond delay="1000"/>
                            </p:stCondLst>
                            <p:childTnLst>
                              <p:par>
                                <p:cTn id="1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1000"/>
                            </p:stCondLst>
                            <p:childTnLst>
                              <p:par>
                                <p:cTn id="14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4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5" fill="hold">
                      <p:stCondLst>
                        <p:cond delay="indefinite"/>
                      </p:stCondLst>
                      <p:childTnLst>
                        <p:par>
                          <p:cTn id="146" fill="hold">
                            <p:stCondLst>
                              <p:cond delay="0"/>
                            </p:stCondLst>
                            <p:childTnLst>
                              <p:par>
                                <p:cTn id="14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1" fill="hold">
                            <p:stCondLst>
                              <p:cond delay="1151"/>
                            </p:stCondLst>
                            <p:childTnLst>
                              <p:par>
                                <p:cTn id="15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4" fill="hold">
                            <p:stCondLst>
                              <p:cond delay="1151"/>
                            </p:stCondLst>
                            <p:childTnLst>
                              <p:par>
                                <p:cTn id="15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5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5" dur="500"/>
                                        <p:tgtEl>
                                          <p:spTgt spid="460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6" fill="hold">
                            <p:stCondLst>
                              <p:cond delay="500"/>
                            </p:stCondLst>
                            <p:childTnLst>
                              <p:par>
                                <p:cTn id="1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9" dur="500"/>
                                        <p:tgtEl>
                                          <p:spTgt spid="1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1000"/>
                            </p:stCondLst>
                            <p:childTnLst>
                              <p:par>
                                <p:cTn id="1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3" fill="hold">
                            <p:stCondLst>
                              <p:cond delay="1000"/>
                            </p:stCondLst>
                            <p:childTnLst>
                              <p:par>
                                <p:cTn id="17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5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6" fill="hold">
                      <p:stCondLst>
                        <p:cond delay="indefinite"/>
                      </p:stCondLst>
                      <p:childTnLst>
                        <p:par>
                          <p:cTn id="177" fill="hold">
                            <p:stCondLst>
                              <p:cond delay="0"/>
                            </p:stCondLst>
                            <p:childTnLst>
                              <p:par>
                                <p:cTn id="1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2" fill="hold">
                            <p:stCondLst>
                              <p:cond delay="1251"/>
                            </p:stCondLst>
                            <p:childTnLst>
                              <p:par>
                                <p:cTn id="18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5" fill="hold">
                            <p:stCondLst>
                              <p:cond delay="1251"/>
                            </p:stCondLst>
                            <p:childTnLst>
                              <p:par>
                                <p:cTn id="18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7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7" dur="500"/>
                                        <p:tgtEl>
                                          <p:spTgt spid="4608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8" fill="hold">
                            <p:stCondLst>
                              <p:cond delay="500"/>
                            </p:stCondLst>
                            <p:childTnLst>
                              <p:par>
                                <p:cTn id="19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1" dur="500"/>
                                        <p:tgtEl>
                                          <p:spTgt spid="1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2" fill="hold">
                            <p:stCondLst>
                              <p:cond delay="1000"/>
                            </p:stCondLst>
                            <p:childTnLst>
                              <p:par>
                                <p:cTn id="20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5" fill="hold">
                            <p:stCondLst>
                              <p:cond delay="1000"/>
                            </p:stCondLst>
                            <p:childTnLst>
                              <p:par>
                                <p:cTn id="20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7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8" fill="hold">
                      <p:stCondLst>
                        <p:cond delay="indefinite"/>
                      </p:stCondLst>
                      <p:childTnLst>
                        <p:par>
                          <p:cTn id="209" fill="hold">
                            <p:stCondLst>
                              <p:cond delay="0"/>
                            </p:stCondLst>
                            <p:childTnLst>
                              <p:par>
                                <p:cTn id="21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7" fill="hold">
                            <p:stCondLst>
                              <p:cond delay="1651"/>
                            </p:stCondLst>
                            <p:childTnLst>
                              <p:par>
                                <p:cTn id="21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0" fill="hold">
                            <p:stCondLst>
                              <p:cond delay="1651"/>
                            </p:stCondLst>
                            <p:childTnLst>
                              <p:par>
                                <p:cTn id="22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2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7" fill="hold">
                            <p:stCondLst>
                              <p:cond delay="0"/>
                            </p:stCondLst>
                            <p:childTnLst>
                              <p:par>
                                <p:cTn id="22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0" dur="500"/>
                                        <p:tgtEl>
                                          <p:spTgt spid="4608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1" fill="hold">
                            <p:stCondLst>
                              <p:cond delay="500"/>
                            </p:stCondLst>
                            <p:childTnLst>
                              <p:par>
                                <p:cTn id="2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4" dur="500"/>
                                        <p:tgtEl>
                                          <p:spTgt spid="1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5" fill="hold">
                            <p:stCondLst>
                              <p:cond delay="1000"/>
                            </p:stCondLst>
                            <p:childTnLst>
                              <p:par>
                                <p:cTn id="2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1" fill="hold">
                            <p:stCondLst>
                              <p:cond delay="1500"/>
                            </p:stCondLst>
                            <p:childTnLst>
                              <p:par>
                                <p:cTn id="24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43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4" fill="hold">
                      <p:stCondLst>
                        <p:cond delay="indefinite"/>
                      </p:stCondLst>
                      <p:childTnLst>
                        <p:par>
                          <p:cTn id="245" fill="hold">
                            <p:stCondLst>
                              <p:cond delay="0"/>
                            </p:stCondLst>
                            <p:childTnLst>
                              <p:par>
                                <p:cTn id="24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50"/>
                                  </p:iterate>
                                  <p:childTnLst>
                                    <p:set>
                                      <p:cBhvr>
                                        <p:cTn id="2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1651"/>
                            </p:stCondLst>
                            <p:childTnLst>
                              <p:par>
                                <p:cTn id="2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651"/>
                            </p:stCondLst>
                            <p:childTnLst>
                              <p:par>
                                <p:cTn id="25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55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8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2" dur="500"/>
                                        <p:tgtEl>
                                          <p:spTgt spid="4608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6" fill="hold">
                      <p:stCondLst>
                        <p:cond delay="indefinite"/>
                      </p:stCondLst>
                      <p:childTnLst>
                        <p:par>
                          <p:cTn id="267" fill="hold">
                            <p:stCondLst>
                              <p:cond delay="0"/>
                            </p:stCondLst>
                            <p:childTnLst>
                              <p:par>
                                <p:cTn id="268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3" fill="hold">
                            <p:stCondLst>
                              <p:cond delay="1000"/>
                            </p:stCondLst>
                            <p:childTnLst>
                              <p:par>
                                <p:cTn id="27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6" fill="hold">
                      <p:stCondLst>
                        <p:cond delay="indefinite"/>
                      </p:stCondLst>
                      <p:childTnLst>
                        <p:par>
                          <p:cTn id="277" fill="hold">
                            <p:stCondLst>
                              <p:cond delay="0"/>
                            </p:stCondLst>
                            <p:childTnLst>
                              <p:par>
                                <p:cTn id="2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1" fill="hold">
                      <p:stCondLst>
                        <p:cond delay="indefinite"/>
                      </p:stCondLst>
                      <p:childTnLst>
                        <p:par>
                          <p:cTn id="282" fill="hold">
                            <p:stCondLst>
                              <p:cond delay="0"/>
                            </p:stCondLst>
                            <p:childTnLst>
                              <p:par>
                                <p:cTn id="28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6" grpId="0" animBg="1"/>
      <p:bldP spid="6" grpId="1" animBg="1"/>
      <p:bldP spid="7" grpId="0" animBg="1"/>
      <p:bldP spid="7" grpId="1" animBg="1"/>
      <p:bldP spid="8" grpId="0" animBg="1"/>
      <p:bldP spid="8" grpId="1" animBg="1"/>
      <p:bldP spid="17" grpId="0" animBg="1"/>
      <p:bldP spid="9" grpId="0" animBg="1"/>
      <p:bldP spid="18" grpId="0"/>
      <p:bldP spid="15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A syntax useful for iteration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latin typeface="Lucida Console" panose="020B0609040504020204" pitchFamily="49" charset="0"/>
              </a:rPr>
              <a:t> multiple assignment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Making </a:t>
            </a:r>
            <a:r>
              <a:rPr lang="en-US" sz="3400" b="1" spc="-10" dirty="0" err="1">
                <a:solidFill>
                  <a:srgbClr val="92D050"/>
                </a:solidFill>
              </a:rPr>
              <a:t>iterables</a:t>
            </a:r>
            <a:r>
              <a:rPr lang="en-US" sz="3400" b="1" spc="-10" dirty="0">
                <a:solidFill>
                  <a:srgbClr val="92D050"/>
                </a:solidFill>
              </a:rPr>
              <a:t> for the purpose of iteration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enumerate()</a:t>
            </a:r>
          </a:p>
          <a:p>
            <a:pPr marL="397810" lvl="1" indent="0">
              <a:buNone/>
            </a:pPr>
            <a:r>
              <a:rPr lang="en-US" sz="2600" b="1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 zip()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 err="1">
                <a:solidFill>
                  <a:srgbClr val="0070C0"/>
                </a:solidFill>
              </a:rPr>
              <a:t>Pythonic</a:t>
            </a:r>
            <a:r>
              <a:rPr lang="en-US" altLang="en-US" sz="4800" dirty="0">
                <a:solidFill>
                  <a:srgbClr val="0070C0"/>
                </a:solidFill>
              </a:rPr>
              <a:t> Iteration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298029839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endParaRPr lang="en-US" sz="2600" spc="-1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6700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>
        <p14:rippl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endParaRPr lang="en-US" sz="2600" spc="-1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ular Callout 22"/>
          <p:cNvSpPr/>
          <p:nvPr/>
        </p:nvSpPr>
        <p:spPr bwMode="auto">
          <a:xfrm>
            <a:off x="290945" y="9941"/>
            <a:ext cx="9157855" cy="3922776"/>
          </a:xfrm>
          <a:prstGeom prst="wedgeRoundRectCallout">
            <a:avLst>
              <a:gd name="adj1" fmla="val 6968"/>
              <a:gd name="adj2" fmla="val 61244"/>
              <a:gd name="adj3" fmla="val 16667"/>
            </a:avLst>
          </a:prstGeom>
          <a:solidFill>
            <a:srgbClr val="FFFFCC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9210557" y="463893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9273509" y="1245491"/>
            <a:ext cx="0" cy="329184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9148199" y="2008069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622258" y="508768"/>
            <a:ext cx="0" cy="30175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1578485" y="1260507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1571998" y="2026836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9129653" y="2772159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570370" y="2791538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1622258" y="3574082"/>
            <a:ext cx="0" cy="30175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ounded Rectangular Callout 18"/>
          <p:cNvSpPr/>
          <p:nvPr/>
        </p:nvSpPr>
        <p:spPr bwMode="auto">
          <a:xfrm>
            <a:off x="429623" y="21539"/>
            <a:ext cx="1179251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br>
              <a:rPr lang="en-US" altLang="zh-TW" sz="3000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</a:b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</p:txBody>
      </p:sp>
      <p:sp>
        <p:nvSpPr>
          <p:cNvPr id="21" name="Rounded Rectangular Callout 20"/>
          <p:cNvSpPr/>
          <p:nvPr/>
        </p:nvSpPr>
        <p:spPr bwMode="auto">
          <a:xfrm>
            <a:off x="296623" y="8287"/>
            <a:ext cx="9136546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800" b="1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  <a:t>T</a:t>
            </a:r>
            <a:r>
              <a:rPr lang="en-US" altLang="zh-TW" sz="3200" b="1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  <a:t>urns each element into a  numbered pair:</a:t>
            </a:r>
            <a:endParaRPr lang="en-US" altLang="zh-TW" sz="3000" kern="0" dirty="0">
              <a:solidFill>
                <a:srgbClr val="222222"/>
              </a:solidFill>
              <a:latin typeface="Calibri" panose="020F0502020204030204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enumerat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)#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Wo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n'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be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reada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&lt;enumerate object at 0x6fffffe4e340&gt;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#S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pl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at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</a:t>
            </a:r>
            <a:r>
              <a:rPr lang="en-US" altLang="zh-TW" sz="2798" kern="0" spc="-1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d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: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  <a:r>
              <a:rPr lang="en-US" altLang="zh-TW" sz="2798" kern="0" dirty="0">
                <a:solidFill>
                  <a:srgbClr val="FFFFCC"/>
                </a:solidFill>
                <a:latin typeface="Lucida Sans Typewriter" panose="020B0509030504030204" pitchFamily="49" charset="0"/>
                <a:ea typeface="MS PGothic" pitchFamily="34" charset="-128"/>
              </a:rPr>
              <a:t>.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#Order kept?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FFFFCC"/>
                </a:solidFill>
                <a:latin typeface="Lucida Sans Typewriter" panose="020B0509030504030204" pitchFamily="49" charset="0"/>
                <a:ea typeface="MS PGothic" pitchFamily="34" charset="-128"/>
              </a:rPr>
              <a:t>.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#Order kept?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 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Se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ts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n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umerate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i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n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un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p</a:t>
            </a:r>
            <a:r>
              <a:rPr lang="en-US" altLang="zh-TW" sz="2798" kern="0" spc="-6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ed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i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cta</a:t>
            </a:r>
            <a:r>
              <a:rPr lang="en-US" altLang="zh-TW" sz="2798" kern="0" spc="-350" dirty="0"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o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de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</a:p>
        </p:txBody>
      </p:sp>
      <p:sp>
        <p:nvSpPr>
          <p:cNvPr id="5" name="Rounded Rectangular Callout 4"/>
          <p:cNvSpPr/>
          <p:nvPr/>
        </p:nvSpPr>
        <p:spPr>
          <a:xfrm>
            <a:off x="2286000" y="3429000"/>
            <a:ext cx="5958840" cy="2590800"/>
          </a:xfrm>
          <a:prstGeom prst="wedgeRoundRectCallout">
            <a:avLst>
              <a:gd name="adj1" fmla="val 42754"/>
              <a:gd name="adj2" fmla="val -90097"/>
              <a:gd name="adj3" fmla="val 16667"/>
            </a:avLst>
          </a:prstGeom>
          <a:solidFill>
            <a:srgbClr val="CC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Yes, the order was kept. Although the set's elements are displayed in an unpredictable order, the original 0</a:t>
            </a:r>
            <a:r>
              <a:rPr lang="en-US" sz="28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element</a:t>
            </a:r>
            <a:r>
              <a:rPr lang="en-US" sz="2800" spc="-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b="1" spc="-5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8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enumerated as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0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the 1</a:t>
            </a:r>
            <a:r>
              <a:rPr lang="en-US" sz="28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element (</a:t>
            </a:r>
            <a:r>
              <a:rPr lang="en-US" sz="2800" b="1" dirty="0">
                <a:solidFill>
                  <a:srgbClr val="008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'a'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is enumerated as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the 2</a:t>
            </a:r>
            <a:r>
              <a:rPr lang="en-US" sz="2800" baseline="30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</a:t>
            </a:r>
            <a:r>
              <a:rPr lang="en-US" sz="2800" spc="-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2800" b="1" spc="-100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  <a:r>
              <a:rPr lang="en-US" sz="2800" spc="-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numbers as </a:t>
            </a:r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8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5421086" y="2322094"/>
            <a:ext cx="149279" cy="3284049"/>
          </a:xfrm>
          <a:prstGeom prst="straightConnector1">
            <a:avLst/>
          </a:prstGeom>
          <a:ln w="38100">
            <a:solidFill>
              <a:srgbClr val="0070C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H="1" flipV="1">
            <a:off x="5191432" y="2654710"/>
            <a:ext cx="2517058" cy="2153264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4965290" y="2310581"/>
            <a:ext cx="334297" cy="2900516"/>
          </a:xfrm>
          <a:prstGeom prst="straightConnector1">
            <a:avLst/>
          </a:prstGeom>
          <a:ln w="38100">
            <a:solidFill>
              <a:srgbClr val="008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H="1" flipV="1">
            <a:off x="1356854" y="2684208"/>
            <a:ext cx="6274032" cy="3019906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flipH="1" flipV="1">
            <a:off x="4429822" y="2341756"/>
            <a:ext cx="133816" cy="2417028"/>
          </a:xfrm>
          <a:prstGeom prst="straightConnector1">
            <a:avLst/>
          </a:prstGeom>
          <a:ln w="38100">
            <a:solidFill>
              <a:srgbClr val="FF0000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/>
          <p:cNvSpPr/>
          <p:nvPr/>
        </p:nvSpPr>
        <p:spPr>
          <a:xfrm>
            <a:off x="6489290" y="3490452"/>
            <a:ext cx="1467668" cy="383458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/>
          <p:cNvSpPr/>
          <p:nvPr/>
        </p:nvSpPr>
        <p:spPr>
          <a:xfrm>
            <a:off x="2503714" y="4727121"/>
            <a:ext cx="5552712" cy="40005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/>
          <p:cNvSpPr/>
          <p:nvPr/>
        </p:nvSpPr>
        <p:spPr>
          <a:xfrm>
            <a:off x="2492827" y="5116285"/>
            <a:ext cx="5552712" cy="489856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3374571" y="5519056"/>
            <a:ext cx="4555624" cy="479840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/>
          <p:cNvSpPr/>
          <p:nvPr/>
        </p:nvSpPr>
        <p:spPr>
          <a:xfrm>
            <a:off x="2552748" y="5489385"/>
            <a:ext cx="1545771" cy="489856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Arrow Connector 58"/>
          <p:cNvCxnSpPr/>
          <p:nvPr/>
        </p:nvCxnSpPr>
        <p:spPr>
          <a:xfrm flipH="1" flipV="1">
            <a:off x="2993571" y="2721430"/>
            <a:ext cx="174172" cy="2873827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9114427" y="3585403"/>
            <a:ext cx="0" cy="27432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/>
          <p:nvPr/>
        </p:nvCxnSpPr>
        <p:spPr>
          <a:xfrm flipH="1" flipV="1">
            <a:off x="3077936" y="2686050"/>
            <a:ext cx="2349998" cy="1759974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Arrow Connector 69"/>
          <p:cNvCxnSpPr/>
          <p:nvPr/>
        </p:nvCxnSpPr>
        <p:spPr>
          <a:xfrm flipH="1" flipV="1">
            <a:off x="1396093" y="2628900"/>
            <a:ext cx="3796395" cy="1812473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>
          <a:xfrm flipH="1" flipV="1">
            <a:off x="5094515" y="2677886"/>
            <a:ext cx="465364" cy="1730828"/>
          </a:xfrm>
          <a:prstGeom prst="straightConnector1">
            <a:avLst/>
          </a:prstGeom>
          <a:ln w="38100">
            <a:solidFill>
              <a:schemeClr val="tx1"/>
            </a:solidFill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Rectangle 75"/>
          <p:cNvSpPr/>
          <p:nvPr/>
        </p:nvSpPr>
        <p:spPr>
          <a:xfrm>
            <a:off x="6253842" y="4327071"/>
            <a:ext cx="1802583" cy="424544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Rectangle 76"/>
          <p:cNvSpPr/>
          <p:nvPr/>
        </p:nvSpPr>
        <p:spPr>
          <a:xfrm>
            <a:off x="2503714" y="3837597"/>
            <a:ext cx="5552712" cy="914018"/>
          </a:xfrm>
          <a:prstGeom prst="rect">
            <a:avLst/>
          </a:prstGeom>
          <a:solidFill>
            <a:srgbClr val="CC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26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1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1"/>
                            </p:stCondLst>
                            <p:childTnLst>
                              <p:par>
                                <p:cTn id="3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000"/>
                            </p:stCondLst>
                            <p:childTnLst>
                              <p:par>
                                <p:cTn id="4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1000"/>
                            </p:stCondLst>
                            <p:childTnLst>
                              <p:par>
                                <p:cTn id="5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5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501"/>
                            </p:stCondLst>
                            <p:childTnLst>
                              <p:par>
                                <p:cTn id="6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501"/>
                            </p:stCondLst>
                            <p:childTnLst>
                              <p:par>
                                <p:cTn id="63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000"/>
                            </p:stCondLst>
                            <p:childTnLst>
                              <p:par>
                                <p:cTn id="80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2721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2721"/>
                            </p:stCondLst>
                            <p:childTnLst>
                              <p:par>
                                <p:cTn id="9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500"/>
                            </p:stCondLst>
                            <p:childTnLst>
                              <p:par>
                                <p:cTn id="10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1000"/>
                            </p:stCondLst>
                            <p:childTnLst>
                              <p:par>
                                <p:cTn id="10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10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5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7" fill="hold">
                            <p:stCondLst>
                              <p:cond delay="500"/>
                            </p:stCondLst>
                            <p:childTnLst>
                              <p:par>
                                <p:cTn id="13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1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3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56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8" fill="hold">
                            <p:stCondLst>
                              <p:cond delay="500"/>
                            </p:stCondLst>
                            <p:childTnLst>
                              <p:par>
                                <p:cTn id="159" presetID="14" presetClass="exit" presetSubtype="1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0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5" fill="hold">
                      <p:stCondLst>
                        <p:cond delay="indefinite"/>
                      </p:stCondLst>
                      <p:childTnLst>
                        <p:par>
                          <p:cTn id="166" fill="hold">
                            <p:stCondLst>
                              <p:cond delay="0"/>
                            </p:stCondLst>
                            <p:childTnLst>
                              <p:par>
                                <p:cTn id="16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0" fill="hold">
                            <p:stCondLst>
                              <p:cond delay="500"/>
                            </p:stCondLst>
                            <p:childTnLst>
                              <p:par>
                                <p:cTn id="17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4" fill="hold">
                      <p:stCondLst>
                        <p:cond delay="indefinite"/>
                      </p:stCondLst>
                      <p:childTnLst>
                        <p:par>
                          <p:cTn id="175" fill="hold">
                            <p:stCondLst>
                              <p:cond delay="0"/>
                            </p:stCondLst>
                            <p:childTnLst>
                              <p:par>
                                <p:cTn id="176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7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9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80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2" fill="hold">
                      <p:stCondLst>
                        <p:cond delay="indefinite"/>
                      </p:stCondLst>
                      <p:childTnLst>
                        <p:par>
                          <p:cTn id="183" fill="hold">
                            <p:stCondLst>
                              <p:cond delay="0"/>
                            </p:stCondLst>
                            <p:childTnLst>
                              <p:par>
                                <p:cTn id="18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8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0" fill="hold">
                            <p:stCondLst>
                              <p:cond delay="500"/>
                            </p:stCondLst>
                            <p:childTnLst>
                              <p:par>
                                <p:cTn id="19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0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5" fill="hold">
                      <p:stCondLst>
                        <p:cond delay="indefinite"/>
                      </p:stCondLst>
                      <p:childTnLst>
                        <p:par>
                          <p:cTn id="206" fill="hold">
                            <p:stCondLst>
                              <p:cond delay="0"/>
                            </p:stCondLst>
                            <p:childTnLst>
                              <p:par>
                                <p:cTn id="207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0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0" fill="hold">
                            <p:stCondLst>
                              <p:cond delay="500"/>
                            </p:stCondLst>
                            <p:childTnLst>
                              <p:par>
                                <p:cTn id="21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4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7" fill="hold">
                      <p:stCondLst>
                        <p:cond delay="indefinite"/>
                      </p:stCondLst>
                      <p:childTnLst>
                        <p:par>
                          <p:cTn id="218" fill="hold">
                            <p:stCondLst>
                              <p:cond delay="0"/>
                            </p:stCondLst>
                            <p:childTnLst>
                              <p:par>
                                <p:cTn id="219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2" presetID="2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2" presetClass="exit" presetSubtype="4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2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8" fill="hold">
                            <p:stCondLst>
                              <p:cond delay="500"/>
                            </p:stCondLst>
                            <p:childTnLst>
                              <p:par>
                                <p:cTn id="229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2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3" fill="hold">
                            <p:stCondLst>
                              <p:cond delay="3221"/>
                            </p:stCondLst>
                            <p:childTnLst>
                              <p:par>
                                <p:cTn id="2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6" fill="hold">
                            <p:stCondLst>
                              <p:cond delay="3221"/>
                            </p:stCondLst>
                            <p:childTnLst>
                              <p:par>
                                <p:cTn id="23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5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6" fill="hold">
                            <p:stCondLst>
                              <p:cond delay="500"/>
                            </p:stCondLst>
                            <p:childTnLst>
                              <p:par>
                                <p:cTn id="2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9" dur="5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0" fill="hold">
                            <p:stCondLst>
                              <p:cond delay="1000"/>
                            </p:stCondLst>
                            <p:childTnLst>
                              <p:par>
                                <p:cTn id="25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3" fill="hold">
                            <p:stCondLst>
                              <p:cond delay="1000"/>
                            </p:stCondLst>
                            <p:childTnLst>
                              <p:par>
                                <p:cTn id="254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55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6" fill="hold">
                      <p:stCondLst>
                        <p:cond delay="indefinite"/>
                      </p:stCondLst>
                      <p:childTnLst>
                        <p:par>
                          <p:cTn id="257" fill="hold">
                            <p:stCondLst>
                              <p:cond delay="0"/>
                            </p:stCondLst>
                            <p:childTnLst>
                              <p:par>
                                <p:cTn id="25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0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80"/>
                                  </p:iterate>
                                  <p:childTnLst>
                                    <p:set>
                                      <p:cBhvr>
                                        <p:cTn id="2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2" fill="hold">
                            <p:stCondLst>
                              <p:cond delay="2561"/>
                            </p:stCondLst>
                            <p:childTnLst>
                              <p:par>
                                <p:cTn id="26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5" fill="hold">
                            <p:stCondLst>
                              <p:cond delay="2561"/>
                            </p:stCondLst>
                            <p:childTnLst>
                              <p:par>
                                <p:cTn id="266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67" dur="10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5" grpId="0" animBg="1"/>
      <p:bldP spid="5" grpId="1" animBg="1"/>
      <p:bldP spid="53" grpId="0" animBg="1"/>
      <p:bldP spid="53" grpId="1" animBg="1"/>
      <p:bldP spid="54" grpId="0" animBg="1"/>
      <p:bldP spid="54" grpId="1" animBg="1"/>
      <p:bldP spid="55" grpId="0" animBg="1"/>
      <p:bldP spid="55" grpId="1" animBg="1"/>
      <p:bldP spid="56" grpId="0" animBg="1"/>
      <p:bldP spid="56" grpId="1" animBg="1"/>
      <p:bldP spid="57" grpId="0" animBg="1"/>
      <p:bldP spid="57" grpId="1" animBg="1"/>
      <p:bldP spid="76" grpId="0" animBg="1"/>
      <p:bldP spid="76" grpId="1" animBg="1"/>
      <p:bldP spid="77" grpId="0" animBg="1"/>
      <p:bldP spid="77" grpId="1" animBg="1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endParaRPr lang="en-US" sz="2600" spc="-1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ounded Rectangular Callout 22"/>
          <p:cNvSpPr/>
          <p:nvPr/>
        </p:nvSpPr>
        <p:spPr bwMode="auto">
          <a:xfrm>
            <a:off x="290945" y="9941"/>
            <a:ext cx="9157855" cy="3922776"/>
          </a:xfrm>
          <a:prstGeom prst="wedgeRoundRectCallout">
            <a:avLst>
              <a:gd name="adj1" fmla="val 6968"/>
              <a:gd name="adj2" fmla="val 61244"/>
              <a:gd name="adj3" fmla="val 16667"/>
            </a:avLst>
          </a:prstGeom>
          <a:solidFill>
            <a:srgbClr val="FFFFCC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sp>
        <p:nvSpPr>
          <p:cNvPr id="19" name="Rounded Rectangular Callout 18"/>
          <p:cNvSpPr/>
          <p:nvPr/>
        </p:nvSpPr>
        <p:spPr bwMode="auto">
          <a:xfrm>
            <a:off x="429623" y="21539"/>
            <a:ext cx="1179251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br>
              <a:rPr lang="en-US" altLang="zh-TW" sz="3000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</a:b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</p:txBody>
      </p:sp>
      <p:sp>
        <p:nvSpPr>
          <p:cNvPr id="21" name="Rounded Rectangular Callout 20"/>
          <p:cNvSpPr/>
          <p:nvPr/>
        </p:nvSpPr>
        <p:spPr bwMode="auto">
          <a:xfrm>
            <a:off x="296623" y="8287"/>
            <a:ext cx="9136546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800" b="1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  <a:t>T</a:t>
            </a:r>
            <a:r>
              <a:rPr lang="en-US" altLang="zh-TW" sz="3200" b="1" kern="0" dirty="0">
                <a:solidFill>
                  <a:srgbClr val="222222"/>
                </a:solidFill>
                <a:latin typeface="Calibri" panose="020F0502020204030204"/>
                <a:ea typeface="MS PGothic" pitchFamily="34" charset="-128"/>
              </a:rPr>
              <a:t>urns each element into a  numbered pair:</a:t>
            </a:r>
            <a:endParaRPr lang="en-US" altLang="zh-TW" sz="3000" kern="0" dirty="0">
              <a:solidFill>
                <a:srgbClr val="222222"/>
              </a:solidFill>
              <a:latin typeface="Calibri" panose="020F0502020204030204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enumerat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)#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Wo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n'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be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reada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&lt;enumerate object at 0x6fffffe4e340&gt;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#S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pl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at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</a:t>
            </a:r>
            <a:r>
              <a:rPr lang="en-US" altLang="zh-TW" sz="2798" kern="0" spc="-1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d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: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  <a:r>
              <a:rPr lang="en-US" altLang="zh-TW" sz="2798" kern="0" dirty="0">
                <a:solidFill>
                  <a:srgbClr val="FFFFCC"/>
                </a:solidFill>
                <a:latin typeface="Lucida Sans Typewriter" panose="020B0509030504030204" pitchFamily="49" charset="0"/>
                <a:ea typeface="MS PGothic" pitchFamily="34" charset="-128"/>
              </a:rPr>
              <a:t>.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#Order kept?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{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}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FFFFCC"/>
                </a:solidFill>
                <a:latin typeface="Lucida Sans Typewriter" panose="020B0509030504030204" pitchFamily="49" charset="0"/>
                <a:ea typeface="MS PGothic" pitchFamily="34" charset="-128"/>
              </a:rPr>
              <a:t>.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#Order kept?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 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Se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ts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n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umerate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i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n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un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p</a:t>
            </a:r>
            <a:r>
              <a:rPr lang="en-US" altLang="zh-TW" sz="2798" kern="0" spc="-6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ed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i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cta</a:t>
            </a:r>
            <a:r>
              <a:rPr lang="en-US" altLang="zh-TW" sz="2798" kern="0" spc="-350" dirty="0"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400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o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  <a:r>
              <a:rPr lang="en-US" altLang="zh-TW" sz="2798" kern="0" spc="-150" dirty="0">
                <a:latin typeface="Lucida Sans Typewriter" panose="020B0509030504030204" pitchFamily="49" charset="0"/>
                <a:ea typeface="MS PGothic" pitchFamily="34" charset="-128"/>
              </a:rPr>
              <a:t>de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</a:p>
        </p:txBody>
      </p:sp>
    </p:spTree>
    <p:extLst>
      <p:ext uri="{BB962C8B-B14F-4D97-AF65-F5344CB8AC3E}">
        <p14:creationId xmlns:p14="http://schemas.microsoft.com/office/powerpoint/2010/main" val="2806578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3" dur="500"/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4" presetClass="exit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randombar(horizontal)">
                                      <p:cBhvr>
                                        <p:cTn id="20" dur="500"/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" dur="500"/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randombar(horizontal)">
                                      <p:cBhvr>
                                        <p:cTn id="28" dur="500"/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4" presetClass="exit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allAtOnce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FFFFCC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FFFFCC"/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endParaRPr lang="en-US" sz="2600" spc="-1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sp>
        <p:nvSpPr>
          <p:cNvPr id="23" name="Rounded Rectangular Callout 22"/>
          <p:cNvSpPr/>
          <p:nvPr/>
        </p:nvSpPr>
        <p:spPr bwMode="auto">
          <a:xfrm>
            <a:off x="290945" y="9941"/>
            <a:ext cx="9157855" cy="3922776"/>
          </a:xfrm>
          <a:prstGeom prst="wedgeRoundRectCallout">
            <a:avLst>
              <a:gd name="adj1" fmla="val 6968"/>
              <a:gd name="adj2" fmla="val 61244"/>
              <a:gd name="adj3" fmla="val 16667"/>
            </a:avLst>
          </a:prstGeom>
          <a:solidFill>
            <a:srgbClr val="FFFFCC"/>
          </a:solidFill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sp>
        <p:nvSpPr>
          <p:cNvPr id="19" name="Rounded Rectangular Callout 18"/>
          <p:cNvSpPr/>
          <p:nvPr/>
        </p:nvSpPr>
        <p:spPr bwMode="auto">
          <a:xfrm>
            <a:off x="429623" y="21539"/>
            <a:ext cx="1179251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sp>
        <p:nvSpPr>
          <p:cNvPr id="21" name="Rounded Rectangular Callout 20"/>
          <p:cNvSpPr/>
          <p:nvPr/>
        </p:nvSpPr>
        <p:spPr bwMode="auto">
          <a:xfrm>
            <a:off x="296623" y="8287"/>
            <a:ext cx="9136546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enumerat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)#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Wo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n'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be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reada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&lt;enumerate object at 0x6fffffe4e340&gt;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#S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pl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at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</a:t>
            </a:r>
            <a:r>
              <a:rPr lang="en-US" altLang="zh-TW" sz="2798" kern="0" spc="-1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d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: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1506603" y="1614596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40123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FF0000"/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endParaRPr lang="en-US" sz="2600" spc="-100" dirty="0">
              <a:solidFill>
                <a:schemeClr val="bg1">
                  <a:lumMod val="5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Group 38"/>
          <p:cNvGrpSpPr/>
          <p:nvPr/>
        </p:nvGrpSpPr>
        <p:grpSpPr>
          <a:xfrm>
            <a:off x="290945" y="9941"/>
            <a:ext cx="9157855" cy="5196773"/>
            <a:chOff x="290945" y="9941"/>
            <a:chExt cx="9157855" cy="5196773"/>
          </a:xfrm>
        </p:grpSpPr>
        <p:sp>
          <p:nvSpPr>
            <p:cNvPr id="40" name="Rounded Rectangular Callout 39"/>
            <p:cNvSpPr/>
            <p:nvPr/>
          </p:nvSpPr>
          <p:spPr bwMode="auto">
            <a:xfrm>
              <a:off x="290945" y="1283938"/>
              <a:ext cx="9157855" cy="3922776"/>
            </a:xfrm>
            <a:prstGeom prst="wedgeRoundRectCallout">
              <a:avLst>
                <a:gd name="adj1" fmla="val 15558"/>
                <a:gd name="adj2" fmla="val 74207"/>
                <a:gd name="adj3" fmla="val 16667"/>
              </a:avLst>
            </a:prstGeom>
            <a:solidFill>
              <a:srgbClr val="FFFFCC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227013" lvl="0">
                <a:lnSpc>
                  <a:spcPct val="90000"/>
                </a:lnSpc>
              </a:pPr>
              <a:endPara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endParaRPr>
            </a:p>
          </p:txBody>
        </p:sp>
        <p:sp>
          <p:nvSpPr>
            <p:cNvPr id="41" name="Rounded Rectangular Callout 40"/>
            <p:cNvSpPr/>
            <p:nvPr/>
          </p:nvSpPr>
          <p:spPr bwMode="auto">
            <a:xfrm>
              <a:off x="290945" y="9941"/>
              <a:ext cx="9157855" cy="3922776"/>
            </a:xfrm>
            <a:prstGeom prst="wedgeRoundRectCallout">
              <a:avLst>
                <a:gd name="adj1" fmla="val 13944"/>
                <a:gd name="adj2" fmla="val 66672"/>
                <a:gd name="adj3" fmla="val 16667"/>
              </a:avLst>
            </a:prstGeom>
            <a:solidFill>
              <a:srgbClr val="FFFFCC"/>
            </a:solidFill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227013" lvl="0">
                <a:lnSpc>
                  <a:spcPct val="90000"/>
                </a:lnSpc>
              </a:pPr>
              <a:endPara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endParaRPr>
            </a:p>
          </p:txBody>
        </p:sp>
        <p:sp>
          <p:nvSpPr>
            <p:cNvPr id="42" name="Rounded Rectangular Callout 41"/>
            <p:cNvSpPr/>
            <p:nvPr/>
          </p:nvSpPr>
          <p:spPr bwMode="auto">
            <a:xfrm>
              <a:off x="305819" y="882502"/>
              <a:ext cx="9135044" cy="3922776"/>
            </a:xfrm>
            <a:prstGeom prst="wedgeRoundRectCallout">
              <a:avLst>
                <a:gd name="adj1" fmla="val 13944"/>
                <a:gd name="adj2" fmla="val 66672"/>
                <a:gd name="adj3" fmla="val 16667"/>
              </a:avLst>
            </a:prstGeom>
            <a:solidFill>
              <a:srgbClr val="FFFFCC"/>
            </a:solidFill>
            <a:ln w="190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marL="227013" lvl="0">
                <a:lnSpc>
                  <a:spcPct val="90000"/>
                </a:lnSpc>
              </a:pPr>
              <a:endPara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endParaRPr>
            </a:p>
          </p:txBody>
        </p:sp>
      </p:grpSp>
      <p:sp>
        <p:nvSpPr>
          <p:cNvPr id="30" name="Rounded Rectangular Callout 29"/>
          <p:cNvSpPr/>
          <p:nvPr/>
        </p:nvSpPr>
        <p:spPr bwMode="auto">
          <a:xfrm>
            <a:off x="131921" y="-31899"/>
            <a:ext cx="9157855" cy="5193373"/>
          </a:xfrm>
          <a:prstGeom prst="wedgeRoundRectCallout">
            <a:avLst>
              <a:gd name="adj1" fmla="val 13944"/>
              <a:gd name="adj2" fmla="val 66672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   zip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'HELLO'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#Co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mpa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r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e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t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o o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ut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p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u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t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ab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ov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: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&lt;zip object at 0x6fffffe62e80&gt;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8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BFBFBF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zip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'HELLO'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#S</a:t>
            </a:r>
            <a:r>
              <a:rPr lang="en-US" altLang="zh-TW" sz="2798" kern="0" spc="-450" dirty="0">
                <a:latin typeface="Lucida Sans Typewriter" panose="020B0509030504030204" pitchFamily="49" charset="0"/>
                <a:ea typeface="MS PGothic" pitchFamily="34" charset="-128"/>
              </a:rPr>
              <a:t>o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000" kern="0" spc="-40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li</a:t>
            </a:r>
            <a:r>
              <a:rPr lang="en-US" altLang="zh-TW" sz="2798" kern="0" spc="-350" dirty="0">
                <a:latin typeface="Lucida Sans Typewriter" panose="020B0509030504030204" pitchFamily="49" charset="0"/>
                <a:ea typeface="MS PGothic" pitchFamily="34" charset="-128"/>
              </a:rPr>
              <a:t>k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ab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ov</a:t>
            </a:r>
            <a:r>
              <a:rPr lang="en-US" altLang="zh-TW" sz="2798" kern="0" spc="-45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, 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us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e</a:t>
            </a:r>
            <a:r>
              <a:rPr lang="en-US" altLang="zh-TW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*…]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endParaRPr lang="en-US" altLang="zh-TW" sz="2798" b="1" kern="0" dirty="0"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'H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</a:t>
            </a:r>
            <a:r>
              <a:rPr lang="en-US" altLang="zh-TW" sz="2798" kern="0" spc="-2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,), (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'E'</a:t>
            </a:r>
            <a:r>
              <a:rPr lang="en-US" altLang="zh-TW" sz="2798" kern="0" spc="-2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,), (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'L'</a:t>
            </a:r>
            <a:r>
              <a:rPr lang="en-US" altLang="zh-TW" sz="2798" kern="0" spc="-2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,), (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'L'</a:t>
            </a:r>
            <a:r>
              <a:rPr lang="en-US" altLang="zh-TW" sz="2798" kern="0" spc="-2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,), (</a:t>
            </a:r>
            <a:r>
              <a:rPr lang="en-US" altLang="zh-TW" sz="2798" b="1" kern="0" spc="-2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'O'</a:t>
            </a:r>
            <a:r>
              <a:rPr lang="en-US" altLang="zh-TW" sz="2798" kern="0" spc="-2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,)</a:t>
            </a:r>
            <a:r>
              <a:rPr lang="en-US" altLang="zh-TW" sz="2798" b="1" kern="0" spc="-2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8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zip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</a:t>
            </a:r>
            <a:r>
              <a:rPr lang="en-US" altLang="zh-TW" sz="2798" b="1" kern="0" dirty="0" err="1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ABC'</a:t>
            </a:r>
            <a:r>
              <a:rPr lang="en-US" altLang="zh-TW" sz="2798" kern="0" dirty="0" err="1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dirty="0" err="1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'xyz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#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Usu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all</a:t>
            </a:r>
            <a:r>
              <a:rPr lang="en-US" altLang="zh-TW" sz="2798" kern="0" spc="-200" dirty="0">
                <a:latin typeface="Lucida Sans Typewriter" panose="020B0509030504030204" pitchFamily="49" charset="0"/>
                <a:ea typeface="MS PGothic" pitchFamily="34" charset="-128"/>
              </a:rPr>
              <a:t>y </a:t>
            </a:r>
            <a:r>
              <a:rPr lang="en-US" altLang="zh-TW" sz="2798" kern="0" spc="-400" dirty="0">
                <a:latin typeface="Lucida Sans Typewriter" panose="020B0509030504030204" pitchFamily="49" charset="0"/>
                <a:ea typeface="MS PGothic" pitchFamily="34" charset="-128"/>
              </a:rPr>
              <a:t>w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/</a:t>
            </a:r>
            <a:r>
              <a:rPr lang="en-US" altLang="zh-TW" sz="2400" kern="0" spc="-30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2 </a:t>
            </a:r>
            <a:r>
              <a:rPr lang="en-US" altLang="zh-TW" sz="2798" kern="0" dirty="0" err="1">
                <a:latin typeface="Lucida Sans Typewriter" panose="020B0509030504030204" pitchFamily="49" charset="0"/>
                <a:ea typeface="MS PGothic" pitchFamily="34" charset="-128"/>
              </a:rPr>
              <a:t>arg</a:t>
            </a:r>
            <a:r>
              <a:rPr lang="en-US" altLang="zh-TW" sz="2798" kern="0" spc="-400" dirty="0" err="1">
                <a:latin typeface="Lucida Sans Typewriter" panose="020B0509030504030204" pitchFamily="49" charset="0"/>
                <a:ea typeface="MS PGothic" pitchFamily="34" charset="-128"/>
              </a:rPr>
              <a:t>s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:</a:t>
            </a:r>
            <a:endParaRPr lang="en-US" altLang="zh-TW" sz="2798" b="1" kern="0" dirty="0"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'x'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'B'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'y'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'C'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'z'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8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zip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'HELLO WORLD'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[10,20]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'bye'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'H'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10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'b'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), (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'E'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20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'y'</a:t>
            </a:r>
            <a:r>
              <a:rPr lang="en-US" altLang="zh-TW" sz="2798" kern="0" dirty="0">
                <a:solidFill>
                  <a:srgbClr val="7F7F7F"/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8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b="1" kern="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#Am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ong </a:t>
            </a:r>
            <a:r>
              <a:rPr lang="en-US" altLang="zh-TW" sz="2798" kern="0" dirty="0">
                <a:latin typeface="Lucida Sans Typewriter" panose="020B0509030504030204" pitchFamily="49" charset="0"/>
                <a:ea typeface="MS PGothic" pitchFamily="34" charset="-128"/>
              </a:rPr>
              <a:t>ab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ove 3 </a:t>
            </a:r>
            <a:r>
              <a:rPr lang="en-US" altLang="zh-TW" sz="2798" kern="0" spc="-100" dirty="0" err="1">
                <a:latin typeface="Lucida Sans Typewriter" panose="020B0509030504030204" pitchFamily="49" charset="0"/>
                <a:ea typeface="MS PGothic" pitchFamily="34" charset="-128"/>
              </a:rPr>
              <a:t>args</a:t>
            </a:r>
            <a:r>
              <a:rPr lang="en-US" altLang="zh-TW" sz="2798" kern="0" spc="-100" dirty="0">
                <a:latin typeface="Lucida Sans Typewriter" panose="020B0509030504030204" pitchFamily="49" charset="0"/>
                <a:ea typeface="MS PGothic" pitchFamily="34" charset="-128"/>
              </a:rPr>
              <a:t>, one was shorter. </a:t>
            </a:r>
            <a:r>
              <a:rPr lang="en-US" altLang="zh-TW" sz="2798" kern="0" spc="-300" dirty="0"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endParaRPr lang="en-US" altLang="zh-TW" sz="2798" kern="0" dirty="0">
              <a:solidFill>
                <a:schemeClr val="bg1">
                  <a:lumMod val="8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1506603" y="1625613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ounded Rectangular Callout 35"/>
          <p:cNvSpPr/>
          <p:nvPr/>
        </p:nvSpPr>
        <p:spPr bwMode="auto">
          <a:xfrm>
            <a:off x="429623" y="21539"/>
            <a:ext cx="1179251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FF0000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sp>
        <p:nvSpPr>
          <p:cNvPr id="37" name="Rounded Rectangular Callout 36"/>
          <p:cNvSpPr/>
          <p:nvPr/>
        </p:nvSpPr>
        <p:spPr bwMode="auto">
          <a:xfrm>
            <a:off x="296623" y="8287"/>
            <a:ext cx="9136546" cy="3924322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enumerat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)#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Wo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n'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be</a:t>
            </a:r>
            <a:r>
              <a:rPr lang="en-US" altLang="zh-TW" sz="2798" kern="0" spc="-2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reada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bl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&lt;enumerate object at 0x6fffffe4e340&gt;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  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*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enumerate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b="1" kern="0" spc="-20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b="1" kern="0" spc="-20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b="1" kern="0" spc="-200" dirty="0">
                <a:solidFill>
                  <a:schemeClr val="accent4">
                    <a:lumMod val="60000"/>
                    <a:lumOff val="4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#S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pl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at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to</a:t>
            </a:r>
            <a:r>
              <a:rPr lang="en-US" altLang="zh-TW" sz="2798" kern="0" spc="-4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rea</a:t>
            </a:r>
            <a:r>
              <a:rPr lang="en-US" altLang="zh-TW" sz="2798" kern="0" spc="-10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d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:</a:t>
            </a:r>
          </a:p>
          <a:p>
            <a:pPr marL="227013" lvl="0">
              <a:lnSpc>
                <a:spcPct val="90000"/>
              </a:lnSpc>
            </a:pP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[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0</a:t>
            </a:r>
            <a:r>
              <a:rPr lang="en-US" altLang="zh-TW" sz="2798" kern="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dirty="0">
                <a:solidFill>
                  <a:srgbClr val="FF0000"/>
                </a:solidFill>
                <a:latin typeface="Lucida Sans Typewriter" panose="020B0509030504030204" pitchFamily="49" charset="0"/>
                <a:ea typeface="MS PGothic" pitchFamily="34" charset="-128"/>
              </a:rPr>
              <a:t>8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1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8000"/>
                </a:solidFill>
                <a:latin typeface="Lucida Sans Typewriter" panose="020B0509030504030204" pitchFamily="49" charset="0"/>
                <a:ea typeface="MS PGothic" pitchFamily="34" charset="-128"/>
              </a:rPr>
              <a:t>'a'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(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2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,</a:t>
            </a:r>
            <a:r>
              <a:rPr lang="en-US" altLang="zh-TW" sz="2798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 </a:t>
            </a:r>
            <a:r>
              <a:rPr lang="en-US" altLang="zh-TW" sz="2798" b="1" kern="0" spc="-20" dirty="0">
                <a:solidFill>
                  <a:srgbClr val="0070C0"/>
                </a:solidFill>
                <a:latin typeface="Lucida Sans Typewriter" panose="020B0509030504030204" pitchFamily="49" charset="0"/>
                <a:ea typeface="MS PGothic" pitchFamily="34" charset="-128"/>
              </a:rPr>
              <a:t>5</a:t>
            </a:r>
            <a:r>
              <a:rPr lang="en-US" altLang="zh-TW" sz="2798" kern="0" spc="-20" dirty="0">
                <a:solidFill>
                  <a:schemeClr val="bg1">
                    <a:lumMod val="50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)</a:t>
            </a:r>
            <a:r>
              <a:rPr lang="en-US" altLang="zh-TW" sz="2798" b="1" kern="0" spc="-20" dirty="0">
                <a:solidFill>
                  <a:srgbClr val="222222"/>
                </a:solidFill>
                <a:latin typeface="Lucida Sans Typewriter" panose="020B0509030504030204" pitchFamily="49" charset="0"/>
                <a:ea typeface="MS PGothic" pitchFamily="34" charset="-128"/>
              </a:rPr>
              <a:t>]</a:t>
            </a: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  <p:cxnSp>
        <p:nvCxnSpPr>
          <p:cNvPr id="43" name="Straight Connector 42"/>
          <p:cNvCxnSpPr/>
          <p:nvPr/>
        </p:nvCxnSpPr>
        <p:spPr>
          <a:xfrm>
            <a:off x="9231098" y="1627001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1491363" y="2410557"/>
            <a:ext cx="0" cy="31089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284107" y="2390417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1489993" y="3165551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9219127" y="3158661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495902" y="3935698"/>
            <a:ext cx="0" cy="320040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047983" y="3911751"/>
            <a:ext cx="0" cy="35661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1491460" y="4686548"/>
            <a:ext cx="0" cy="33832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9043541" y="4683293"/>
            <a:ext cx="0" cy="347472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ular Callout 51"/>
          <p:cNvSpPr/>
          <p:nvPr/>
        </p:nvSpPr>
        <p:spPr bwMode="auto">
          <a:xfrm>
            <a:off x="429173" y="2277239"/>
            <a:ext cx="1179251" cy="2866972"/>
          </a:xfrm>
          <a:prstGeom prst="wedgeRoundRectCallout">
            <a:avLst>
              <a:gd name="adj1" fmla="val 26248"/>
              <a:gd name="adj2" fmla="val 50582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r>
              <a:rPr lang="en-US" altLang="zh-TW" sz="2798" kern="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  <a:ea typeface="MS PGothic" pitchFamily="34" charset="-128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1119718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301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36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1"/>
                            </p:stCondLst>
                            <p:childTnLst>
                              <p:par>
                                <p:cTn id="4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4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5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000"/>
                            </p:stCondLst>
                            <p:childTnLst>
                              <p:par>
                                <p:cTn id="6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64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2041"/>
                            </p:stCondLst>
                            <p:childTnLst>
                              <p:par>
                                <p:cTn id="7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75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3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5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1000"/>
                            </p:stCondLst>
                            <p:childTnLst>
                              <p:par>
                                <p:cTn id="8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9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981"/>
                            </p:stCondLst>
                            <p:childTnLst>
                              <p:par>
                                <p:cTn id="10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03" dur="1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3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500"/>
                            </p:stCondLst>
                            <p:childTnLst>
                              <p:par>
                                <p:cTn id="1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5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1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20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60"/>
                                  </p:iterate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8" fill="hold">
                            <p:stCondLst>
                              <p:cond delay="1801"/>
                            </p:stCondLst>
                            <p:childTnLst>
                              <p:par>
                                <p:cTn id="12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1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2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cat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</a:t>
            </a:r>
            <a:r>
              <a:rPr lang="en-US" altLang="en-US" dirty="0">
                <a:latin typeface="Lucida Sans Typewriter" panose="020B0509030504030204" pitchFamily="49" charset="0"/>
              </a:rPr>
              <a:t> = "</a:t>
            </a: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ucida Sans Typewriter" panose="020B0509030504030204" pitchFamily="49" charset="0"/>
              </a:rPr>
              <a:t>Where is the 'X'?</a:t>
            </a:r>
            <a:r>
              <a:rPr lang="en-US" altLang="en-US" dirty="0">
                <a:latin typeface="Lucida Sans Typewriter" panose="020B0509030504030204" pitchFamily="49" charset="0"/>
              </a:rPr>
              <a:t>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print(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'</a:t>
            </a: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ucida Sans Typewriter" panose="020B0509030504030204" pitchFamily="49" charset="0"/>
              </a:rPr>
              <a:t>Looking</a:t>
            </a: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ucida Sans Typewriter" panose="020B0509030504030204" pitchFamily="49" charset="0"/>
              </a:rPr>
              <a:t>for "X" in "%s"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'%(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 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chemeClr val="bg1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901264" y="837900"/>
            <a:ext cx="0" cy="33832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876551" y="848763"/>
            <a:ext cx="0" cy="35661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375703" y="770301"/>
            <a:ext cx="4010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03750780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emph" presetSubtype="0" repeatCount="indefinite" fill="hold" nodeType="withEffect">
                                  <p:stCondLst>
                                    <p:cond delay="16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3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3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3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3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80808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3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3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3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3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3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3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3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3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a&lt;3:print(a)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a+=1      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#more 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a&lt;9:a+=1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Why can't it know?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Because an</a:t>
            </a:r>
            <a:endParaRPr lang="en-US" altLang="en-US" i="1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 </a:t>
            </a:r>
            <a:r>
              <a:rPr lang="en-US" altLang="en-US" dirty="0" err="1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else:print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(a)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prstClr val="white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else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can go here, with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 error</a:t>
            </a: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</a:rPr>
              <a:t>...</a:t>
            </a:r>
          </a:p>
          <a:p>
            <a:pPr>
              <a:spcBef>
                <a:spcPts val="0"/>
              </a:spcBef>
              <a:buFontTx/>
              <a:buNone/>
            </a:pPr>
            <a:r>
              <a:rPr lang="en-US" altLang="en-US" sz="3200" dirty="0">
                <a:solidFill>
                  <a:prstClr val="white"/>
                </a:solidFill>
                <a:latin typeface="Lucida Sans Typewriter" panose="020B0509030504030204" pitchFamily="49" charset="0"/>
              </a:rPr>
              <a:t>9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5855494" y="2438400"/>
            <a:ext cx="2743200" cy="3352800"/>
            <a:chOff x="5855494" y="2819400"/>
            <a:chExt cx="2743200" cy="3352800"/>
          </a:xfrm>
        </p:grpSpPr>
        <p:cxnSp>
          <p:nvCxnSpPr>
            <p:cNvPr id="3" name="Straight Arrow Connector 2"/>
            <p:cNvCxnSpPr/>
            <p:nvPr/>
          </p:nvCxnSpPr>
          <p:spPr>
            <a:xfrm flipV="1">
              <a:off x="5855494" y="2819400"/>
              <a:ext cx="1371600" cy="297180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 flipV="1">
              <a:off x="8065294" y="4267200"/>
              <a:ext cx="533400" cy="19050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8349179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cat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=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print('Looking for "X" in "%s"'%(S))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 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  <p:sp>
        <p:nvSpPr>
          <p:cNvPr id="9" name="Rectangle 8"/>
          <p:cNvSpPr/>
          <p:nvPr/>
        </p:nvSpPr>
        <p:spPr>
          <a:xfrm>
            <a:off x="375703" y="770301"/>
            <a:ext cx="4010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630835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=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print('Looking for "X" in "%s"'%(S))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 </a:t>
            </a: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43490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print('Looking for "X" in "%s"'%(S))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 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891685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.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pc="-100" dirty="0">
                <a:solidFill>
                  <a:srgbClr val="FFFFFF"/>
                </a:solidFill>
                <a:latin typeface="Lucida Sans Typewriter" panose="020B0509030504030204" pitchFamily="49" charset="0"/>
              </a:rPr>
              <a:t>.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15792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#To only see if a value is contained: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be even prettier: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2264698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for letter in S: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2822042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if letter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2257179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      print("Found, but can't say where")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30138860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312972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"/>
    </mc:Choice>
    <mc:Fallback xmlns="">
      <p:transition spd="slow" advTm="300"/>
    </mc:Fallback>
  </mc:AlternateContent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 k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eep trac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 o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f w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he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ma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ke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an u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gly l</a:t>
            </a:r>
            <a:r>
              <a:rPr lang="en-US" altLang="en-US" spc="-6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</a:t>
            </a:r>
            <a:r>
              <a:rPr lang="en-US" altLang="en-US" spc="-15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e: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4081151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 txBox="1">
            <a:spLocks/>
          </p:cNvSpPr>
          <p:nvPr/>
        </p:nvSpPr>
        <p:spPr>
          <a:xfrm>
            <a:off x="-438941" y="0"/>
            <a:ext cx="10607675" cy="12214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dirty="0">
                <a:solidFill>
                  <a:srgbClr val="0070C0"/>
                </a:solidFill>
              </a:rPr>
              <a:t>While-Loop-Body Placement Rules</a:t>
            </a:r>
          </a:p>
        </p:txBody>
      </p:sp>
      <p:sp>
        <p:nvSpPr>
          <p:cNvPr id="51" name="Content Placeholder 2"/>
          <p:cNvSpPr txBox="1">
            <a:spLocks/>
          </p:cNvSpPr>
          <p:nvPr/>
        </p:nvSpPr>
        <p:spPr>
          <a:xfrm>
            <a:off x="282359" y="990600"/>
            <a:ext cx="9189691" cy="5867400"/>
          </a:xfrm>
          <a:prstGeom prst="rect">
            <a:avLst/>
          </a:prstGeom>
          <a:solidFill>
            <a:schemeClr val="tx1"/>
          </a:solidFill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0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print(a);a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+=</a:t>
            </a:r>
            <a:r>
              <a:rPr lang="en-US" altLang="en-US" spc="-2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1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#Ca</a:t>
            </a:r>
            <a:r>
              <a:rPr lang="en-US" altLang="en-US" spc="-2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</a:t>
            </a:r>
            <a:r>
              <a:rPr lang="en-US" altLang="en-US" sz="2400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k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now we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're</a:t>
            </a:r>
            <a:r>
              <a:rPr lang="en-US" altLang="en-US" sz="2400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</a:t>
            </a:r>
            <a:r>
              <a:rPr lang="en-US" altLang="en-US" spc="-1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do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</a:t>
            </a:r>
            <a:r>
              <a:rPr lang="en-US" altLang="en-US" spc="-19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</a:t>
            </a:r>
            <a:r>
              <a:rPr lang="en-US" altLang="en-US" spc="-10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?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00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while a&lt;3:print(a)</a:t>
            </a:r>
            <a:r>
              <a:rPr lang="en-US" altLang="en-US" spc="-10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 mean: If we did try adding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  a+=1      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#more lines,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it'd be an error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&gt;", line 2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print(a)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^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IndentationError</a:t>
            </a:r>
            <a:r>
              <a:rPr lang="en-US" altLang="en-US" dirty="0">
                <a:solidFill>
                  <a:srgbClr val="FF9B9B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: unexpected indent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while a&lt;9:a+=1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srgbClr val="FFFF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Why can't it know?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Because an</a:t>
            </a:r>
            <a:endParaRPr lang="en-US" altLang="en-US" i="1" dirty="0">
              <a:solidFill>
                <a:prstClr val="white">
                  <a:lumMod val="95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... </a:t>
            </a:r>
            <a:r>
              <a:rPr lang="en-US" altLang="en-US" dirty="0" err="1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else:print</a:t>
            </a:r>
            <a:r>
              <a:rPr lang="en-US" altLang="en-US" dirty="0">
                <a:solidFill>
                  <a:prstClr val="white">
                    <a:lumMod val="95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(a)  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#</a:t>
            </a:r>
            <a:r>
              <a:rPr lang="en-US" altLang="en-US" spc="-60" dirty="0">
                <a:solidFill>
                  <a:prstClr val="white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else</a:t>
            </a:r>
            <a:r>
              <a:rPr lang="en-US" altLang="en-US" spc="-60" dirty="0">
                <a:solidFill>
                  <a:srgbClr val="FF9B9B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 can go here, with </a:t>
            </a:r>
            <a:r>
              <a:rPr lang="en-US" altLang="en-US" spc="-60" dirty="0">
                <a:solidFill>
                  <a:srgbClr val="FF0000"/>
                </a:solidFill>
                <a:latin typeface="Bahnschrift" panose="020B0502040204020203" pitchFamily="34" charset="0"/>
                <a:cs typeface="Courier New" panose="02070309020205020404" pitchFamily="49" charset="0"/>
              </a:rPr>
              <a:t>no error</a:t>
            </a: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</a:rPr>
              <a:t>...</a:t>
            </a:r>
          </a:p>
          <a:p>
            <a:pPr>
              <a:spcBef>
                <a:spcPts val="0"/>
              </a:spcBef>
              <a:buFontTx/>
              <a:buNone/>
            </a:pPr>
            <a:r>
              <a:rPr lang="en-US" altLang="en-US" sz="3200" dirty="0">
                <a:solidFill>
                  <a:prstClr val="white"/>
                </a:solidFill>
                <a:latin typeface="Lucida Sans Typewriter" panose="020B0509030504030204" pitchFamily="49" charset="0"/>
              </a:rPr>
              <a:t>9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82359" y="6428508"/>
            <a:ext cx="924935" cy="42949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&gt;&gt;&gt;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r>
              <a:rPr lang="en-US" altLang="en-US" dirty="0">
                <a:solidFill>
                  <a:prstClr val="black">
                    <a:lumMod val="50000"/>
                    <a:lumOff val="50000"/>
                  </a:prstClr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</a:t>
            </a: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lnSpc>
                <a:spcPct val="85000"/>
              </a:lnSpc>
              <a:spcBef>
                <a:spcPts val="0"/>
              </a:spcBef>
              <a:buFontTx/>
              <a:buNone/>
            </a:pPr>
            <a:endParaRPr lang="en-US" altLang="en-US" dirty="0">
              <a:solidFill>
                <a:prstClr val="black">
                  <a:lumMod val="50000"/>
                  <a:lumOff val="50000"/>
                </a:prstClr>
              </a:solidFill>
              <a:latin typeface="Lucida Sans Typewriter" panose="020B0509030504030204" pitchFamily="49" charset="0"/>
              <a:cs typeface="Courier New" panose="02070309020205020404" pitchFamily="49" charset="0"/>
            </a:endParaRPr>
          </a:p>
          <a:p>
            <a:pPr>
              <a:spcBef>
                <a:spcPts val="0"/>
              </a:spcBef>
              <a:buFontTx/>
              <a:buNone/>
            </a:pPr>
            <a:endParaRPr lang="en-US" altLang="en-US" sz="3200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170432" y="6477000"/>
            <a:ext cx="1205" cy="310896"/>
          </a:xfrm>
          <a:prstGeom prst="line">
            <a:avLst/>
          </a:prstGeom>
          <a:ln w="28575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/>
          <p:cNvGrpSpPr/>
          <p:nvPr/>
        </p:nvGrpSpPr>
        <p:grpSpPr>
          <a:xfrm>
            <a:off x="5855494" y="2103120"/>
            <a:ext cx="2743200" cy="3352800"/>
            <a:chOff x="5855494" y="2819400"/>
            <a:chExt cx="2743200" cy="3352800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5855494" y="2819400"/>
              <a:ext cx="1371600" cy="2971800"/>
            </a:xfrm>
            <a:prstGeom prst="straightConnector1">
              <a:avLst/>
            </a:prstGeom>
            <a:ln w="38100">
              <a:solidFill>
                <a:srgbClr val="FFFF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 flipV="1">
              <a:off x="8065294" y="4267200"/>
              <a:ext cx="533400" cy="1905000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45504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in range(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len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(S)):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480720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if S[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] == 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 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Pythonic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313162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      print("Found at:",</a:t>
            </a:r>
            <a:r>
              <a:rPr lang="en-US" altLang="en-US" dirty="0" err="1">
                <a:solidFill>
                  <a:srgbClr val="7FE00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FF000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Sans Typewriter" panose="020B0509030504030204" pitchFamily="49" charset="0"/>
              </a:rPr>
              <a:t>%</a:t>
            </a: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dirty="0">
                <a:latin typeface="Lucida Sans Typewriter" panose="020B0509030504030204" pitchFamily="49" charset="0"/>
              </a:rPr>
              <a:t>python3 prettyloopy.py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901264" y="6408355"/>
            <a:ext cx="0" cy="33832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5708401" y="6419218"/>
            <a:ext cx="0" cy="356616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374986" y="6340255"/>
            <a:ext cx="4010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963815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nodeType="withEffect">
                                  <p:stCondLst>
                                    <p:cond delay="165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35" presetClass="emph" presetSubtype="0" repeatCount="indefinite" fill="hold" nodeType="withEffect">
                                  <p:stCondLst>
                                    <p:cond delay="165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Pythonic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365762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use a pretty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l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oop: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3693225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for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2093620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if letter[1]=="X":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Found at: 14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736854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      print("Found 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at: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",l</a:t>
            </a:r>
            <a:r>
              <a:rPr lang="en-US" altLang="en-US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ett</a:t>
            </a:r>
            <a:r>
              <a:rPr lang="en-US" altLang="en-US" spc="-100" dirty="0" err="1">
                <a:solidFill>
                  <a:srgbClr val="00B050"/>
                </a:solidFill>
                <a:latin typeface="Lucida Sans Typewriter" panose="020B0509030504030204" pitchFamily="49" charset="0"/>
              </a:rPr>
              <a:t>er</a:t>
            </a:r>
            <a:r>
              <a:rPr lang="en-US" altLang="en-US" spc="-100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[0])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</p:spTree>
    <p:extLst>
      <p:ext uri="{BB962C8B-B14F-4D97-AF65-F5344CB8AC3E}">
        <p14:creationId xmlns:p14="http://schemas.microsoft.com/office/powerpoint/2010/main" val="197989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Found at: 14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118872" y="8287"/>
            <a:ext cx="9136546" cy="3556323"/>
          </a:xfrm>
          <a:prstGeom prst="wedgeRoundRectCallout">
            <a:avLst>
              <a:gd name="adj1" fmla="val 7314"/>
              <a:gd name="adj2" fmla="val 61337"/>
              <a:gd name="adj3" fmla="val 16667"/>
            </a:avLst>
          </a:prstGeom>
          <a:noFill/>
          <a:ln w="190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0" rIns="0" bIns="0" numCol="1" rtlCol="0" anchor="ctr" anchorCtr="0" compatLnSpc="1">
            <a:prstTxWarp prst="textNoShape">
              <a:avLst/>
            </a:prstTxWarp>
          </a:bodyPr>
          <a:lstStyle/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spc="-2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b="1" kern="0" dirty="0">
              <a:solidFill>
                <a:srgbClr val="222222"/>
              </a:solidFill>
              <a:latin typeface="Lucida Sans Typewriter" panose="020B0509030504030204" pitchFamily="49" charset="0"/>
              <a:ea typeface="MS PGothic" pitchFamily="34" charset="-128"/>
            </a:endParaRPr>
          </a:p>
          <a:p>
            <a:pPr marL="227013" lvl="0">
              <a:lnSpc>
                <a:spcPct val="90000"/>
              </a:lnSpc>
            </a:pPr>
            <a:endParaRPr lang="en-US" altLang="zh-TW" sz="2798" kern="0" dirty="0">
              <a:solidFill>
                <a:schemeClr val="bg1">
                  <a:lumMod val="75000"/>
                </a:schemeClr>
              </a:solidFill>
              <a:latin typeface="Lucida Sans Typewriter" panose="020B0509030504030204" pitchFamily="49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280272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375780" y="814192"/>
            <a:ext cx="8961120" cy="6060954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vert="horz" lIns="91440" tIns="45720" rIns="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ally,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we can be even prettier: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for </a:t>
            </a:r>
            <a:r>
              <a:rPr lang="en-US" altLang="en-US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, letter in enumerate(S):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if letter=="X":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      print("Found at: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",</a:t>
            </a:r>
            <a:r>
              <a:rPr lang="en-US" altLang="en-US" spc="-100" dirty="0" err="1">
                <a:solidFill>
                  <a:srgbClr val="0070C0"/>
                </a:solidFill>
                <a:latin typeface="Lucida Sans Typewriter" panose="020B0509030504030204" pitchFamily="49" charset="0"/>
              </a:rPr>
              <a:t>pos</a:t>
            </a:r>
            <a:r>
              <a:rPr lang="en-US" altLang="en-US" spc="-100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#But, actu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all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y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,</a:t>
            </a:r>
            <a:r>
              <a:rPr lang="en-US" altLang="en-US" sz="2400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 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top p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og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ramm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s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r</a:t>
            </a:r>
            <a:r>
              <a:rPr lang="en-US" altLang="en-US" spc="-1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euse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cod</a:t>
            </a:r>
            <a:r>
              <a:rPr lang="en-US" altLang="en-US" spc="-200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e: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if "X" in S:print("Found at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:",</a:t>
            </a:r>
            <a:r>
              <a:rPr lang="en-US" altLang="en-US" spc="-200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S.</a:t>
            </a:r>
            <a:r>
              <a:rPr lang="en-US" altLang="en-US" dirty="0" err="1">
                <a:solidFill>
                  <a:srgbClr val="7030A0"/>
                </a:solidFill>
                <a:latin typeface="Lucida Sans Typewriter" panose="020B0509030504030204" pitchFamily="49" charset="0"/>
              </a:rPr>
              <a:t>find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("X"</a:t>
            </a:r>
            <a:r>
              <a:rPr lang="en-US" altLang="en-US" spc="-200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808080"/>
              </a:solidFill>
              <a:latin typeface="Lucida Sans Typewriter" panose="020B0509030504030204" pitchFamily="49" charset="0"/>
            </a:endParaRP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 </a:t>
            </a:r>
            <a:r>
              <a:rPr lang="en-US" altLang="en-US" dirty="0">
                <a:solidFill>
                  <a:srgbClr val="808080"/>
                </a:solidFill>
                <a:latin typeface="Lucida Sans Typewriter" panose="020B0509030504030204" pitchFamily="49" charset="0"/>
              </a:rPr>
              <a:t>python3 prettyloopy.py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Sans Typewriter" panose="020B0509030504030204" pitchFamily="49" charset="0"/>
              </a:rPr>
              <a:t>Looking for "X" in "Where is the 'X'?"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FFC000"/>
                </a:solidFill>
                <a:latin typeface="Lucida Sans Typewriter" panose="020B0509030504030204" pitchFamily="49" charset="0"/>
              </a:rPr>
              <a:t>Found, but can't say where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FE00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B05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rgbClr val="7030A0"/>
                </a:solidFill>
                <a:latin typeface="Lucida Sans Typewriter" panose="020B0509030504030204" pitchFamily="49" charset="0"/>
              </a:rPr>
              <a:t>Found at: 14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Sans Typewriter" panose="020B0509030504030204" pitchFamily="49" charset="0"/>
              </a:rPr>
              <a:t>%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dirty="0">
              <a:solidFill>
                <a:srgbClr val="FF0000"/>
              </a:solidFill>
              <a:latin typeface="Lucida Sans Typewriter" panose="020B05090305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1"/>
            <a:ext cx="9729788" cy="8077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000" dirty="0">
                <a:solidFill>
                  <a:srgbClr val="0070C0"/>
                </a:solidFill>
              </a:rPr>
              <a:t>The </a:t>
            </a:r>
            <a:r>
              <a:rPr lang="en-US" altLang="en-US" sz="4000" dirty="0" err="1">
                <a:solidFill>
                  <a:srgbClr val="0070C0"/>
                </a:solidFill>
              </a:rPr>
              <a:t>Pythonic</a:t>
            </a:r>
            <a:r>
              <a:rPr lang="en-US" altLang="en-US" sz="4000" dirty="0">
                <a:solidFill>
                  <a:srgbClr val="0070C0"/>
                </a:solidFill>
              </a:rPr>
              <a:t> Way to Get the Index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901264" y="6408355"/>
            <a:ext cx="0" cy="338328"/>
          </a:xfrm>
          <a:prstGeom prst="line">
            <a:avLst/>
          </a:prstGeom>
          <a:ln w="444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77987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300"/>
                            </p:stCondLst>
                            <p:childTnLst>
                              <p:par>
                                <p:cTn id="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300"/>
                            </p:stCondLst>
                            <p:childTnLst>
                              <p:par>
                                <p:cTn id="12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Content Placeholder 2"/>
          <p:cNvSpPr>
            <a:spLocks noGrp="1"/>
          </p:cNvSpPr>
          <p:nvPr>
            <p:ph idx="1"/>
          </p:nvPr>
        </p:nvSpPr>
        <p:spPr>
          <a:xfrm>
            <a:off x="292893" y="1017267"/>
            <a:ext cx="9144001" cy="2324100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buNone/>
            </a:pPr>
            <a:r>
              <a:rPr lang="en-US" altLang="en-US" sz="4000" dirty="0"/>
              <a:t>Python supports an </a:t>
            </a:r>
            <a:r>
              <a:rPr lang="en-US" altLang="en-US" sz="3600" dirty="0">
                <a:solidFill>
                  <a:srgbClr val="00206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4000" dirty="0"/>
              <a:t> after a loop.</a:t>
            </a:r>
          </a:p>
          <a:p>
            <a:pPr marL="737535" lvl="1" indent="-277813">
              <a:spcBef>
                <a:spcPts val="600"/>
              </a:spcBef>
            </a:pPr>
            <a:r>
              <a:rPr lang="en-US" altLang="en-US" sz="4000" dirty="0"/>
              <a:t>The else-block executes when the condition test fails (</a:t>
            </a:r>
            <a:r>
              <a:rPr lang="en-US" altLang="en-US" sz="4000" i="1" dirty="0"/>
              <a:t>i.e.</a:t>
            </a:r>
            <a:r>
              <a:rPr lang="en-US" altLang="en-US" sz="4000" dirty="0"/>
              <a:t>, when the </a:t>
            </a:r>
            <a:br>
              <a:rPr lang="en-US" altLang="en-US" sz="4000" dirty="0"/>
            </a:br>
            <a:r>
              <a:rPr lang="en-US" altLang="en-US" sz="4000" dirty="0"/>
              <a:t>loop finishes in the normal way).</a:t>
            </a:r>
            <a:endParaRPr lang="en-US" altLang="en-US" sz="3200" dirty="0">
              <a:latin typeface="Lucida Sans Typewriter" panose="020B05090305040302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-438941" y="47501"/>
            <a:ext cx="1060767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3830" dirty="0">
                <a:solidFill>
                  <a:srgbClr val="0070C0"/>
                </a:solidFill>
              </a:rPr>
              <a:t>Using an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else</a:t>
            </a:r>
            <a:r>
              <a:rPr lang="en-US" altLang="en-US" sz="3830" dirty="0">
                <a:solidFill>
                  <a:srgbClr val="0070C0"/>
                </a:solidFill>
              </a:rPr>
              <a:t> in a </a:t>
            </a:r>
            <a:r>
              <a:rPr lang="en-US" altLang="en-US" sz="3600" b="1" dirty="0">
                <a:solidFill>
                  <a:srgbClr val="0070C0"/>
                </a:solidFill>
                <a:latin typeface="Lucida Sans Typewriter" panose="020B0509030504030204" pitchFamily="49" charset="0"/>
              </a:rPr>
              <a:t>while</a:t>
            </a:r>
            <a:r>
              <a:rPr lang="en-US" altLang="en-US" sz="3830" dirty="0">
                <a:solidFill>
                  <a:srgbClr val="0070C0"/>
                </a:solidFill>
              </a:rPr>
              <a:t> loop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-247884" y="4082484"/>
            <a:ext cx="10293046" cy="268027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while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&lt;5 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+=1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else:</a:t>
            </a:r>
          </a:p>
          <a:p>
            <a:pPr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		   print("Final value of 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 = ",</a:t>
            </a:r>
            <a:r>
              <a:rPr lang="en-US" altLang="en-US" sz="2800" b="1" dirty="0" err="1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800" b="1" dirty="0">
                <a:solidFill>
                  <a:srgbClr val="00B050"/>
                </a:solidFill>
                <a:latin typeface="Lucida Sans Typewriter" panose="020B0509030504030204" pitchFamily="49" charset="0"/>
                <a:cs typeface="Courier New" panose="020703090202050204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227329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12171" y="1316181"/>
            <a:ext cx="8899790" cy="42746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198905" indent="-198905" algn="l" defTabSz="795619" rtl="0" eaLnBrk="1" latinLnBrk="0" hangingPunct="1">
              <a:lnSpc>
                <a:spcPct val="90000"/>
              </a:lnSpc>
              <a:spcBef>
                <a:spcPts val="870"/>
              </a:spcBef>
              <a:buFont typeface="Arial" panose="020B0604020202020204" pitchFamily="34" charset="0"/>
              <a:buChar char="•"/>
              <a:defRPr sz="3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96715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313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9452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78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9233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90144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243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18795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58576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98357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381383" indent="-198905" algn="l" defTabSz="795619" rtl="0" eaLnBrk="1" latinLnBrk="0" hangingPunct="1">
              <a:lnSpc>
                <a:spcPct val="90000"/>
              </a:lnSpc>
              <a:spcBef>
                <a:spcPts val="435"/>
              </a:spcBef>
              <a:buFont typeface="Arial" panose="020B0604020202020204" pitchFamily="34" charset="0"/>
              <a:buChar char="•"/>
              <a:defRPr sz="156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400" b="1" spc="-10" dirty="0">
                <a:solidFill>
                  <a:srgbClr val="92D050"/>
                </a:solidFill>
              </a:rPr>
              <a:t>A syntax useful for iteration</a:t>
            </a:r>
          </a:p>
          <a:p>
            <a:pPr marL="397810" lvl="1" indent="0">
              <a:buFont typeface="Arial" panose="020B0604020202020204" pitchFamily="34" charset="0"/>
              <a:buNone/>
            </a:pPr>
            <a:r>
              <a:rPr lang="en-US" sz="2600" b="1" spc="-10" dirty="0">
                <a:latin typeface="Lucida Console" panose="020B0609040504020204" pitchFamily="49" charset="0"/>
              </a:rPr>
              <a:t> multiple assignment</a:t>
            </a:r>
          </a:p>
          <a:p>
            <a:pPr marL="397810" lvl="1" indent="0">
              <a:buFont typeface="Arial" panose="020B0604020202020204" pitchFamily="34" charset="0"/>
              <a:buNone/>
            </a:pPr>
            <a:endParaRPr lang="en-US" sz="1050" b="1" spc="-10" dirty="0">
              <a:solidFill>
                <a:prstClr val="black"/>
              </a:solidFill>
              <a:latin typeface="Lucida Console" panose="020B0609040504020204" pitchFamily="49" charset="0"/>
            </a:endParaRPr>
          </a:p>
          <a:p>
            <a:r>
              <a:rPr lang="en-US" sz="3400" b="1" spc="-10" dirty="0">
                <a:solidFill>
                  <a:srgbClr val="92D050"/>
                </a:solidFill>
              </a:rPr>
              <a:t>Making </a:t>
            </a:r>
            <a:r>
              <a:rPr lang="en-US" sz="3400" b="1" spc="-10" dirty="0" err="1">
                <a:solidFill>
                  <a:srgbClr val="92D050"/>
                </a:solidFill>
              </a:rPr>
              <a:t>iterables</a:t>
            </a:r>
            <a:r>
              <a:rPr lang="en-US" sz="3400" b="1" spc="-10" dirty="0">
                <a:solidFill>
                  <a:srgbClr val="92D050"/>
                </a:solidFill>
              </a:rPr>
              <a:t> for the purpose of iteration</a:t>
            </a:r>
          </a:p>
          <a:p>
            <a:pPr marL="397810" lvl="1" indent="0">
              <a:buNone/>
            </a:pPr>
            <a:r>
              <a:rPr lang="en-US" sz="2600" b="1" spc="-10" dirty="0">
                <a:latin typeface="Lucida Console" panose="020B0609040504020204" pitchFamily="49" charset="0"/>
              </a:rPr>
              <a:t> enumerate()</a:t>
            </a:r>
          </a:p>
          <a:p>
            <a:pPr marL="397810" lvl="1" indent="0">
              <a:buNone/>
            </a:pPr>
            <a:r>
              <a:rPr lang="en-US" sz="2600" b="1" spc="-10" dirty="0">
                <a:latin typeface="Lucida Console" panose="020B0609040504020204" pitchFamily="49" charset="0"/>
              </a:rPr>
              <a:t> zip()</a:t>
            </a: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0"/>
            <a:ext cx="9729788" cy="12442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800" dirty="0" err="1">
                <a:solidFill>
                  <a:srgbClr val="0070C0"/>
                </a:solidFill>
              </a:rPr>
              <a:t>Pythonic</a:t>
            </a:r>
            <a:r>
              <a:rPr lang="en-US" altLang="en-US" sz="4800" dirty="0">
                <a:solidFill>
                  <a:srgbClr val="0070C0"/>
                </a:solidFill>
              </a:rPr>
              <a:t> Iteration Techniques</a:t>
            </a:r>
          </a:p>
        </p:txBody>
      </p:sp>
    </p:spTree>
    <p:extLst>
      <p:ext uri="{BB962C8B-B14F-4D97-AF65-F5344CB8AC3E}">
        <p14:creationId xmlns:p14="http://schemas.microsoft.com/office/powerpoint/2010/main" val="1500972406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'compile',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dir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'enumerate',</a:t>
            </a:r>
            <a:r>
              <a:rPr lang="en-US" sz="12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FF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FF0000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FF0000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   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3311940" y="646397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841040"/>
      </p:ext>
    </p:extLst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01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'exec', 'filter',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</a:t>
            </a:r>
            <a:r>
              <a:rPr lang="en-US" sz="2600" spc="-100" dirty="0">
                <a:solidFill>
                  <a:srgbClr val="D90000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D9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D9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D9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D9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D9000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D9000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'open'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rgbClr val="B9B9B9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B9B9B9"/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B9B9B9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B9B9B9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D90000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D90000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7413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50"/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'help</a:t>
            </a:r>
            <a:r>
              <a:rPr lang="en-US" sz="2600" b="1" spc="-400" dirty="0">
                <a:solidFill>
                  <a:srgbClr val="684F28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AC2D2D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AC2D2D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AC2D2D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AC2D2D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AC2D2D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AC2D2D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AC2D2D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rgbClr val="979797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979797"/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979797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979797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AC2D2D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AC2D2D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4487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300"/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84F28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84F28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84F28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84F28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84F28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834343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834343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834343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834343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834343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834343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834343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rgbClr val="787878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87878"/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87878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787878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834343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834343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834343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4188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'next', 'object', 'open', 'property',</a:t>
            </a:r>
            <a:r>
              <a:rPr lang="en-US" sz="1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615441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615441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15441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615441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615441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6E4E4E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6E4E4E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6E4E4E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6E4E4E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6E4E4E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6E4E4E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6E4E4E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id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map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  <a:r>
              <a:rPr lang="en-US" sz="1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rgbClr val="707070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707070"/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707070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707070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E4E4E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6E4E4E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map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0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'slic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zi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p</a:t>
            </a:r>
            <a:r>
              <a:rPr lang="en-US" sz="2600" spc="-5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5D574D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5D574D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5D574D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5D574D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5D574D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645454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645454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645454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645454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645454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645454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'bytes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'callable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'classmethod', 'compile',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45454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'exec', 'filter',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'slic</a:t>
            </a: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595959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645454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645454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ap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3094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CoverL8R = _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5B5853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5B5853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5B5853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5B5853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5B5853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F5757"/>
                </a:solidFill>
                <a:latin typeface="Consolas" panose="020B0609020204030204" pitchFamily="49" charset="0"/>
              </a:rPr>
              <a:t>bu</a:t>
            </a:r>
            <a:r>
              <a:rPr lang="en-US" sz="2600" spc="-200" dirty="0">
                <a:solidFill>
                  <a:srgbClr val="5F5757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5F5757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5F5757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5F5757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5F5757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'bytes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'callable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'classmethod', 'compile',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5F5757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'exec', 'filter',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'slic</a:t>
            </a: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595959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rgbClr val="595959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595959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595959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595959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5F5757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5F5757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ap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9796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R.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remove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('</a:t>
            </a:r>
            <a:r>
              <a:rPr lang="en-US" sz="2600" b="1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di</a:t>
            </a:r>
            <a:r>
              <a:rPr lang="en-US" sz="2600" b="1" spc="-250" dirty="0" err="1">
                <a:solidFill>
                  <a:srgbClr val="404040"/>
                </a:solidFill>
                <a:latin typeface="Consolas" panose="020B0609020204030204" pitchFamily="49" charset="0"/>
              </a:rPr>
              <a:t>r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rgbClr val="404040"/>
                </a:solidFill>
                <a:latin typeface="Consolas" panose="020B0609020204030204" pitchFamily="49" charset="0"/>
              </a:rPr>
              <a:t>).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remov</a:t>
            </a:r>
            <a:r>
              <a:rPr lang="en-US" sz="2600" spc="-250" dirty="0">
                <a:solidFill>
                  <a:srgbClr val="404040"/>
                </a:solidFill>
                <a:latin typeface="Consolas" panose="020B0609020204030204" pitchFamily="49" charset="0"/>
              </a:rPr>
              <a:t>e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(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404040"/>
                </a:solidFill>
                <a:latin typeface="Consolas" panose="020B0609020204030204" pitchFamily="49" charset="0"/>
              </a:rPr>
              <a:t>h</a:t>
            </a:r>
            <a:r>
              <a:rPr lang="en-US" sz="2600" b="1" spc="-200" dirty="0">
                <a:solidFill>
                  <a:srgbClr val="404040"/>
                </a:solidFill>
                <a:latin typeface="Consolas" panose="020B0609020204030204" pitchFamily="49" charset="0"/>
              </a:rPr>
              <a:t>el</a:t>
            </a:r>
            <a:r>
              <a:rPr lang="en-US" sz="2600" b="1" spc="-250" dirty="0">
                <a:solidFill>
                  <a:srgbClr val="404040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250" dirty="0">
                <a:solidFill>
                  <a:srgbClr val="404040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'bytes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'callable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'classmethod', 'compile',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40404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'exec', 'filter',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'slic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404040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404040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404040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75000"/>
                    <a:lumOff val="25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ap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    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</a:rPr>
              <a:t>R=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prstClr val="white">
                    <a:lumMod val="75000"/>
                  </a:prst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prstClr val="black"/>
              </a:solidFill>
            </a:endParaRPr>
          </a:p>
        </p:txBody>
      </p:sp>
      <p:cxnSp>
        <p:nvCxnSpPr>
          <p:cNvPr id="4" name="Straight Connector 3"/>
          <p:cNvCxnSpPr/>
          <p:nvPr/>
        </p:nvCxnSpPr>
        <p:spPr>
          <a:xfrm>
            <a:off x="5204976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69654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301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2894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&gt;&gt;&gt; bu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CoverL8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R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'bytes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'callable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'classmethod', 'compile',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b="1" spc="-100" dirty="0">
                <a:solidFill>
                  <a:srgbClr val="404040"/>
                </a:solidFill>
                <a:latin typeface="Consolas" panose="020B0609020204030204" pitchFamily="49" charset="0"/>
              </a:rPr>
              <a:t>enumerate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</a:t>
            </a:r>
            <a:r>
              <a:rPr lang="en-US" sz="12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'exec', 'filter',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'hash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'id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iter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'locals', 'map',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', 'next', 'object', 'open', 'property',</a:t>
            </a:r>
            <a:r>
              <a:rPr lang="en-US" sz="1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'slic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rgbClr val="404040"/>
                </a:solidFill>
                <a:latin typeface="Consolas" panose="020B060902020403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super', '</a:t>
            </a:r>
            <a:r>
              <a:rPr lang="en-US" sz="2600" spc="-100" dirty="0" err="1">
                <a:solidFill>
                  <a:srgbClr val="404040"/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rgbClr val="404040"/>
                </a:solidFill>
                <a:latin typeface="Consolas" panose="020B0609020204030204" pitchFamily="49" charset="0"/>
              </a:rPr>
              <a:t>s</a:t>
            </a:r>
            <a:r>
              <a:rPr lang="en-US" sz="2600" spc="-5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b="1" spc="-100" dirty="0">
                <a:solidFill>
                  <a:srgbClr val="404040"/>
                </a:solidFill>
                <a:latin typeface="Consolas" panose="020B0609020204030204" pitchFamily="49" charset="0"/>
              </a:rPr>
              <a:t>zi</a:t>
            </a:r>
            <a:r>
              <a:rPr lang="en-US" sz="2600" b="1" spc="-200" dirty="0">
                <a:solidFill>
                  <a:srgbClr val="404040"/>
                </a:solidFill>
                <a:latin typeface="Consolas" panose="020B0609020204030204" pitchFamily="49" charset="0"/>
              </a:rPr>
              <a:t>p</a:t>
            </a:r>
            <a:r>
              <a:rPr lang="en-US" sz="2600" spc="-300" dirty="0">
                <a:solidFill>
                  <a:srgbClr val="404040"/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rgbClr val="404040"/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BFBFBF"/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_[:6]+_[7:-1]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['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bytearray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bytes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0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callable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classmethod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compile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delattr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12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eval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exec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filter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frozenset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getattr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globals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hash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id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6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isinstance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issubclass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iter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locals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ap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memoryview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next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object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open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property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setattr</a:t>
            </a:r>
            <a:r>
              <a:rPr lang="en-US" sz="2600" spc="-4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slic</a:t>
            </a:r>
            <a:r>
              <a:rPr lang="en-US" sz="2600" spc="-2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e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</a:t>
            </a:r>
            <a:r>
              <a:rPr lang="en-US" sz="24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staticmethod</a:t>
            </a:r>
            <a:r>
              <a:rPr lang="en-US" sz="2600" spc="-5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, </a:t>
            </a:r>
            <a:r>
              <a:rPr lang="en-US" sz="2600" spc="-2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super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', '</a:t>
            </a:r>
            <a:r>
              <a:rPr lang="en-US" sz="2600" spc="-1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var</a:t>
            </a:r>
            <a:r>
              <a:rPr lang="en-US" sz="2600" spc="-200" dirty="0" err="1">
                <a:solidFill>
                  <a:schemeClr val="bg1">
                    <a:lumMod val="85000"/>
                  </a:schemeClr>
                </a:solidFill>
                <a:latin typeface="Consolas" panose="020B0609020204030204" pitchFamily="49" charset="0"/>
              </a:rPr>
              <a:t>s</a:t>
            </a:r>
            <a:r>
              <a:rPr lang="en-US" sz="2600" spc="-3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'</a:t>
            </a:r>
            <a:r>
              <a:rPr lang="en-US" sz="2600" spc="-100" dirty="0">
                <a:solidFill>
                  <a:schemeClr val="tx1">
                    <a:lumMod val="65000"/>
                    <a:lumOff val="35000"/>
                  </a:schemeClr>
                </a:solidFill>
                <a:latin typeface="Consolas" panose="020B0609020204030204" pitchFamily="49" charset="0"/>
              </a:rPr>
              <a:t>]</a:t>
            </a:r>
          </a:p>
          <a:p>
            <a:pPr>
              <a:lnSpc>
                <a:spcPct val="90000"/>
              </a:lnSpc>
            </a:pPr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 bu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il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tinsWeWil</a:t>
            </a:r>
            <a:r>
              <a:rPr lang="en-US" sz="2600" spc="-200" dirty="0">
                <a:solidFill>
                  <a:srgbClr val="FF0000"/>
                </a:solidFill>
                <a:latin typeface="Consolas" panose="020B0609020204030204" pitchFamily="49" charset="0"/>
              </a:rPr>
              <a:t>l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CoverL8</a:t>
            </a:r>
            <a:r>
              <a:rPr lang="en-US" sz="2600" dirty="0">
                <a:solidFill>
                  <a:srgbClr val="FF0000"/>
                </a:solidFill>
                <a:latin typeface="Consolas" panose="020B0609020204030204" pitchFamily="49" charset="0"/>
              </a:rPr>
              <a:t>R=</a:t>
            </a:r>
            <a:r>
              <a:rPr lang="en-US" sz="2600" spc="-10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>
              <a:lnSpc>
                <a:spcPct val="90000"/>
              </a:lnSpc>
            </a:pPr>
            <a:endParaRPr lang="en-US" sz="2600" spc="-300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94648" y="6367059"/>
            <a:ext cx="694421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600" spc="-100" dirty="0">
                <a:solidFill>
                  <a:schemeClr val="bg1">
                    <a:lumMod val="50000"/>
                  </a:schemeClr>
                </a:solidFill>
                <a:latin typeface="Consolas" panose="020B0609020204030204" pitchFamily="49" charset="0"/>
              </a:rPr>
              <a:t>&gt;&gt;&gt;</a:t>
            </a:r>
            <a:endParaRPr lang="en-US" sz="2600" dirty="0">
              <a:solidFill>
                <a:schemeClr val="bg1">
                  <a:lumMod val="50000"/>
                </a:schemeClr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014984" y="64526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1"/>
          <p:cNvSpPr txBox="1">
            <a:spLocks/>
          </p:cNvSpPr>
          <p:nvPr/>
        </p:nvSpPr>
        <p:spPr>
          <a:xfrm>
            <a:off x="0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z="4200" spc="-100" dirty="0" err="1">
                <a:solidFill>
                  <a:srgbClr val="0070C0"/>
                </a:solidFill>
              </a:rPr>
              <a:t>Builtins</a:t>
            </a:r>
            <a:r>
              <a:rPr lang="en-US" altLang="en-US" sz="4200" spc="-100" dirty="0">
                <a:solidFill>
                  <a:srgbClr val="0070C0"/>
                </a:solidFill>
              </a:rPr>
              <a:t> We Will Cover Later…</a:t>
            </a:r>
            <a:endParaRPr lang="en-US" altLang="en-US" sz="4200" spc="-200" dirty="0">
              <a:solidFill>
                <a:srgbClr val="0070C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7267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5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7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9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49215</TotalTime>
  <Words>20895</Words>
  <Application>Microsoft Office PowerPoint</Application>
  <PresentationFormat>Custom</PresentationFormat>
  <Paragraphs>2786</Paragraphs>
  <Slides>165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23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165</vt:i4>
      </vt:variant>
    </vt:vector>
  </HeadingPairs>
  <TitlesOfParts>
    <vt:vector size="193" baseType="lpstr">
      <vt:lpstr>MS Gothic</vt:lpstr>
      <vt:lpstr>ＭＳ Ｐゴシック</vt:lpstr>
      <vt:lpstr>ＭＳ Ｐゴシック</vt:lpstr>
      <vt:lpstr>新細明體</vt:lpstr>
      <vt:lpstr>Arial</vt:lpstr>
      <vt:lpstr>Arial Narrow</vt:lpstr>
      <vt:lpstr>Arial Unicode MS</vt:lpstr>
      <vt:lpstr>Bahnschrift</vt:lpstr>
      <vt:lpstr>Calibri</vt:lpstr>
      <vt:lpstr>Calibri Light</vt:lpstr>
      <vt:lpstr>Consolas</vt:lpstr>
      <vt:lpstr>Cooper Black</vt:lpstr>
      <vt:lpstr>Courier New</vt:lpstr>
      <vt:lpstr>Elephant</vt:lpstr>
      <vt:lpstr>Lucida Console</vt:lpstr>
      <vt:lpstr>Lucida Fax</vt:lpstr>
      <vt:lpstr>Lucida Handwriting</vt:lpstr>
      <vt:lpstr>Lucida Sans</vt:lpstr>
      <vt:lpstr>Lucida Sans Typewriter</vt:lpstr>
      <vt:lpstr>Symbol</vt:lpstr>
      <vt:lpstr>Times New Roman</vt:lpstr>
      <vt:lpstr>Verdana</vt:lpstr>
      <vt:lpstr>Wingdings</vt:lpstr>
      <vt:lpstr>1_Office Theme</vt:lpstr>
      <vt:lpstr>5_Office Theme</vt:lpstr>
      <vt:lpstr>7_Office Theme</vt:lpstr>
      <vt:lpstr>9_Office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Types:</vt:lpstr>
      <vt:lpstr>How to Define a List:</vt:lpstr>
      <vt:lpstr>How to Define a List:</vt:lpstr>
      <vt:lpstr>Accessing Items in a List:</vt:lpstr>
      <vt:lpstr>List Operators: (Let a = [1,"Hello!",6,4,5,7])</vt:lpstr>
      <vt:lpstr>Python Lists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Updating a Value in a Variable</vt:lpstr>
      <vt:lpstr>Updating a Value in a Variable</vt:lpstr>
      <vt:lpstr>Updating a Value in a Variable</vt:lpstr>
      <vt:lpstr>Updating List Elements</vt:lpstr>
      <vt:lpstr>Updating List Elements</vt:lpstr>
      <vt:lpstr>Updating List Elements</vt:lpstr>
      <vt:lpstr>Deleting List Elements</vt:lpstr>
      <vt:lpstr>Deleting List Elements</vt:lpstr>
      <vt:lpstr>Deleting List Elements</vt:lpstr>
      <vt:lpstr>Sidebar: About Garbage Collection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In C, you manage your own garbage</vt:lpstr>
      <vt:lpstr>Data Types:</vt:lpstr>
      <vt:lpstr>Data Types:</vt:lpstr>
      <vt:lpstr>Python Tuples:</vt:lpstr>
      <vt:lpstr>Python Tuples:</vt:lpstr>
      <vt:lpstr>Creating Singleton Tuples</vt:lpstr>
      <vt:lpstr>Creating Singleton Tuples</vt:lpstr>
      <vt:lpstr>Creating Singleton Tuples</vt:lpstr>
      <vt:lpstr>Creating Singleton Tuples</vt:lpstr>
      <vt:lpstr>Creating Singleton Tuples</vt:lpstr>
      <vt:lpstr>PowerPoint Presentation</vt:lpstr>
      <vt:lpstr>Tuple Operators</vt:lpstr>
      <vt:lpstr>Updating Tuples</vt:lpstr>
      <vt:lpstr>Updating Tuples</vt:lpstr>
      <vt:lpstr>Updating Tuples</vt:lpstr>
      <vt:lpstr>Updating Tuples</vt:lpstr>
      <vt:lpstr>Updating Tuples</vt:lpstr>
      <vt:lpstr>Updating Tuples</vt:lpstr>
      <vt:lpstr>Updating Tuples</vt:lpstr>
      <vt:lpstr>Updating Tuples</vt:lpstr>
      <vt:lpstr>Updating Tuples</vt:lpstr>
      <vt:lpstr>Updating Tuples</vt:lpstr>
      <vt:lpstr>Deleting Tuple Elements</vt:lpstr>
      <vt:lpstr>Deleting Tuple Elements</vt:lpstr>
      <vt:lpstr>Lists Can Combine Together</vt:lpstr>
      <vt:lpstr>Tuples Can Combine Together</vt:lpstr>
      <vt:lpstr>Lists and Tuples Can’t Combine</vt:lpstr>
      <vt:lpstr>To Combine, First Type Cast:</vt:lpstr>
      <vt:lpstr>Lists Can Be Written To</vt:lpstr>
      <vt:lpstr>Can Tuples Be Written to? </vt:lpstr>
      <vt:lpstr>Q: Didn’t we say, just a few slides back, that tuples are read-only?</vt:lpstr>
      <vt:lpstr>Tuples Cannot Be Written to </vt:lpstr>
      <vt:lpstr>But Lists Can Be Written To</vt:lpstr>
      <vt:lpstr>Data Types: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Steve Haga</dc:creator>
  <cp:lastModifiedBy>Me</cp:lastModifiedBy>
  <cp:revision>1481</cp:revision>
  <dcterms:created xsi:type="dcterms:W3CDTF">2017-02-16T03:48:05Z</dcterms:created>
  <dcterms:modified xsi:type="dcterms:W3CDTF">2023-03-14T06:12:40Z</dcterms:modified>
</cp:coreProperties>
</file>